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  <p:sldMasterId id="2147483869" r:id="rId2"/>
    <p:sldMasterId id="2147483648" r:id="rId3"/>
    <p:sldMasterId id="2147483697" r:id="rId4"/>
    <p:sldMasterId id="2147483857" r:id="rId5"/>
  </p:sldMasterIdLst>
  <p:notesMasterIdLst>
    <p:notesMasterId r:id="rId41"/>
  </p:notesMasterIdLst>
  <p:handoutMasterIdLst>
    <p:handoutMasterId r:id="rId42"/>
  </p:handoutMasterIdLst>
  <p:sldIdLst>
    <p:sldId id="257" r:id="rId6"/>
    <p:sldId id="349" r:id="rId7"/>
    <p:sldId id="456" r:id="rId8"/>
    <p:sldId id="470" r:id="rId9"/>
    <p:sldId id="457" r:id="rId10"/>
    <p:sldId id="474" r:id="rId11"/>
    <p:sldId id="471" r:id="rId12"/>
    <p:sldId id="475" r:id="rId13"/>
    <p:sldId id="476" r:id="rId14"/>
    <p:sldId id="477" r:id="rId15"/>
    <p:sldId id="478" r:id="rId16"/>
    <p:sldId id="479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  <p:sldId id="494" r:id="rId32"/>
    <p:sldId id="495" r:id="rId33"/>
    <p:sldId id="496" r:id="rId34"/>
    <p:sldId id="497" r:id="rId35"/>
    <p:sldId id="498" r:id="rId36"/>
    <p:sldId id="499" r:id="rId37"/>
    <p:sldId id="500" r:id="rId38"/>
    <p:sldId id="501" r:id="rId39"/>
    <p:sldId id="502" r:id="rId40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B3F2"/>
    <a:srgbClr val="009DDB"/>
    <a:srgbClr val="005183"/>
    <a:srgbClr val="00B6F6"/>
    <a:srgbClr val="009DD8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77" autoAdjust="0"/>
    <p:restoredTop sz="94697" autoAdjust="0"/>
  </p:normalViewPr>
  <p:slideViewPr>
    <p:cSldViewPr snapToObjects="1">
      <p:cViewPr>
        <p:scale>
          <a:sx n="74" d="100"/>
          <a:sy n="74" d="100"/>
        </p:scale>
        <p:origin x="-1110" y="-108"/>
      </p:cViewPr>
      <p:guideLst>
        <p:guide orient="horz" pos="3975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 varScale="1">
        <p:scale>
          <a:sx n="49" d="100"/>
          <a:sy n="49" d="100"/>
        </p:scale>
        <p:origin x="-2294" y="-82"/>
      </p:cViewPr>
      <p:guideLst>
        <p:guide orient="horz" pos="3224"/>
        <p:guide pos="2236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9797F2-4652-4C4D-9FBF-E59D09011EE6}" type="datetimeFigureOut">
              <a:rPr lang="de-DE"/>
              <a:pPr>
                <a:defRPr/>
              </a:pPr>
              <a:t>27.01.2014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BC4499-CD39-4E10-B214-AE83EBE3C643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0899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11336A1-D1B8-49EB-8823-DE4353DA3863}" type="datetimeFigureOut">
              <a:rPr lang="de-DE"/>
              <a:pPr>
                <a:defRPr/>
              </a:pPr>
              <a:t>27.01.2014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19" rIns="99038" bIns="49519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1200" y="4862513"/>
            <a:ext cx="5676900" cy="4605337"/>
          </a:xfrm>
          <a:prstGeom prst="rect">
            <a:avLst/>
          </a:prstGeom>
        </p:spPr>
        <p:txBody>
          <a:bodyPr vert="horz" lIns="99038" tIns="49519" rIns="99038" bIns="49519" rtlCol="0">
            <a:normAutofit/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FCF023-7EB4-4BB2-A5F1-A49EC3DABECB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5841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1133745"/>
            <a:ext cx="7772400" cy="1362075"/>
          </a:xfrm>
        </p:spPr>
        <p:txBody>
          <a:bodyPr anchor="t"/>
          <a:lstStyle>
            <a:lvl1pPr algn="l">
              <a:defRPr sz="1800" b="1" cap="all">
                <a:latin typeface="Calibri" panose="020F0502020204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7739277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8229221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620713"/>
            <a:ext cx="2066925" cy="59039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8150" y="620713"/>
            <a:ext cx="6048375" cy="59039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5050767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38150" y="620713"/>
            <a:ext cx="8267700" cy="59039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14598197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620713"/>
            <a:ext cx="6654800" cy="5762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8150" y="1557338"/>
            <a:ext cx="4057650" cy="49672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57650" cy="49672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4841899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620713"/>
            <a:ext cx="6654800" cy="5762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8150" y="1557338"/>
            <a:ext cx="4057650" cy="49672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4648200" y="1557338"/>
            <a:ext cx="4057650" cy="4967287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xmlns="" val="255506442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532813" y="6524625"/>
            <a:ext cx="431800" cy="333375"/>
          </a:xfrm>
          <a:prstGeom prst="rect">
            <a:avLst/>
          </a:prstGeom>
          <a:solidFill>
            <a:srgbClr val="326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9513" y="404242"/>
            <a:ext cx="7776864" cy="360462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rgbClr val="E1914B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980728"/>
            <a:ext cx="8785101" cy="5472608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rgbClr val="3C7847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79512" y="0"/>
            <a:ext cx="7776864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 baseline="0">
                <a:solidFill>
                  <a:schemeClr val="bg1">
                    <a:lumMod val="95000"/>
                  </a:schemeClr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8532813" y="6524625"/>
            <a:ext cx="549275" cy="2889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>
                <a:solidFill>
                  <a:srgbClr val="FFFFFF">
                    <a:lumMod val="95000"/>
                  </a:srgbClr>
                </a:solidFill>
                <a:latin typeface="CorpoA" pitchFamily="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8088CB5F-8F29-49B9-BF80-9343686FBA68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705401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8532813" y="6524625"/>
            <a:ext cx="431800" cy="333375"/>
          </a:xfrm>
          <a:prstGeom prst="rect">
            <a:avLst/>
          </a:prstGeom>
          <a:solidFill>
            <a:srgbClr val="326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3" y="980728"/>
            <a:ext cx="4248472" cy="5472608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rgbClr val="3C7847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716016" y="980728"/>
            <a:ext cx="4248472" cy="5472608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rgbClr val="3C7847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9513" y="404242"/>
            <a:ext cx="7776864" cy="360462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rgbClr val="E1914B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79512" y="0"/>
            <a:ext cx="7776864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 baseline="0">
                <a:solidFill>
                  <a:schemeClr val="bg1">
                    <a:lumMod val="95000"/>
                  </a:schemeClr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8532813" y="6524625"/>
            <a:ext cx="549275" cy="2889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>
                <a:solidFill>
                  <a:srgbClr val="FFFFFF">
                    <a:lumMod val="95000"/>
                  </a:srgbClr>
                </a:solidFill>
                <a:latin typeface="CorpoA" pitchFamily="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3A8A619-D0BD-4AD7-B0D4-28C2B7E5D283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038035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8532813" y="6524625"/>
            <a:ext cx="431800" cy="333375"/>
          </a:xfrm>
          <a:prstGeom prst="rect">
            <a:avLst/>
          </a:prstGeom>
          <a:solidFill>
            <a:srgbClr val="326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6" name="Bildplatzhalter 22"/>
          <p:cNvSpPr>
            <a:spLocks noGrp="1"/>
          </p:cNvSpPr>
          <p:nvPr>
            <p:ph type="pic" sz="quarter" idx="15"/>
          </p:nvPr>
        </p:nvSpPr>
        <p:spPr>
          <a:xfrm>
            <a:off x="179512" y="980728"/>
            <a:ext cx="2448272" cy="1869589"/>
          </a:xfrm>
          <a:prstGeom prst="rect">
            <a:avLst/>
          </a:prstGeom>
          <a:ln>
            <a:solidFill>
              <a:srgbClr val="32643C"/>
            </a:solidFill>
          </a:ln>
        </p:spPr>
        <p:txBody>
          <a:bodyPr/>
          <a:lstStyle>
            <a:lvl1pPr algn="ctr">
              <a:buNone/>
              <a:defRPr sz="2400">
                <a:solidFill>
                  <a:srgbClr val="32643C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22"/>
          <p:cNvSpPr>
            <a:spLocks noGrp="1"/>
          </p:cNvSpPr>
          <p:nvPr>
            <p:ph type="pic" sz="quarter" idx="16"/>
          </p:nvPr>
        </p:nvSpPr>
        <p:spPr>
          <a:xfrm>
            <a:off x="179512" y="2924944"/>
            <a:ext cx="2448272" cy="1869589"/>
          </a:xfrm>
          <a:prstGeom prst="rect">
            <a:avLst/>
          </a:prstGeom>
          <a:ln>
            <a:solidFill>
              <a:srgbClr val="32643C"/>
            </a:solidFill>
          </a:ln>
        </p:spPr>
        <p:txBody>
          <a:bodyPr/>
          <a:lstStyle>
            <a:lvl1pPr algn="ctr">
              <a:buNone/>
              <a:defRPr sz="2400">
                <a:solidFill>
                  <a:srgbClr val="32643C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2"/>
          <p:cNvSpPr>
            <a:spLocks noGrp="1"/>
          </p:cNvSpPr>
          <p:nvPr>
            <p:ph type="pic" sz="quarter" idx="17"/>
          </p:nvPr>
        </p:nvSpPr>
        <p:spPr>
          <a:xfrm>
            <a:off x="2699793" y="980728"/>
            <a:ext cx="4968552" cy="3816424"/>
          </a:xfrm>
          <a:prstGeom prst="rect">
            <a:avLst/>
          </a:prstGeom>
          <a:ln>
            <a:solidFill>
              <a:srgbClr val="32643C"/>
            </a:solidFill>
          </a:ln>
        </p:spPr>
        <p:txBody>
          <a:bodyPr/>
          <a:lstStyle>
            <a:lvl1pPr algn="ctr">
              <a:buNone/>
              <a:defRPr sz="2400">
                <a:solidFill>
                  <a:srgbClr val="32643C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9513" y="404242"/>
            <a:ext cx="7776864" cy="360462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rgbClr val="E1914B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79512" y="0"/>
            <a:ext cx="7776864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 baseline="0">
                <a:solidFill>
                  <a:schemeClr val="bg1">
                    <a:lumMod val="95000"/>
                  </a:schemeClr>
                </a:solidFill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Bildplatzhalter 22"/>
          <p:cNvSpPr>
            <a:spLocks noGrp="1"/>
          </p:cNvSpPr>
          <p:nvPr>
            <p:ph type="pic" sz="quarter" idx="18"/>
          </p:nvPr>
        </p:nvSpPr>
        <p:spPr>
          <a:xfrm>
            <a:off x="179512" y="4869160"/>
            <a:ext cx="2448272" cy="1869589"/>
          </a:xfrm>
          <a:prstGeom prst="rect">
            <a:avLst/>
          </a:prstGeom>
          <a:ln>
            <a:solidFill>
              <a:srgbClr val="32643C"/>
            </a:solidFill>
          </a:ln>
        </p:spPr>
        <p:txBody>
          <a:bodyPr/>
          <a:lstStyle>
            <a:lvl1pPr algn="ctr">
              <a:buNone/>
              <a:defRPr sz="2400">
                <a:solidFill>
                  <a:srgbClr val="32643C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8" name="Bildplatzhalter 22"/>
          <p:cNvSpPr>
            <a:spLocks noGrp="1"/>
          </p:cNvSpPr>
          <p:nvPr>
            <p:ph type="pic" sz="quarter" idx="19"/>
          </p:nvPr>
        </p:nvSpPr>
        <p:spPr>
          <a:xfrm>
            <a:off x="2699792" y="4869160"/>
            <a:ext cx="2448272" cy="1869589"/>
          </a:xfrm>
          <a:prstGeom prst="rect">
            <a:avLst/>
          </a:prstGeom>
          <a:ln>
            <a:solidFill>
              <a:srgbClr val="32643C"/>
            </a:solidFill>
          </a:ln>
        </p:spPr>
        <p:txBody>
          <a:bodyPr/>
          <a:lstStyle>
            <a:lvl1pPr algn="ctr">
              <a:buNone/>
              <a:defRPr sz="2400">
                <a:solidFill>
                  <a:srgbClr val="32643C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9" name="Bildplatzhalter 22"/>
          <p:cNvSpPr>
            <a:spLocks noGrp="1"/>
          </p:cNvSpPr>
          <p:nvPr>
            <p:ph type="pic" sz="quarter" idx="20"/>
          </p:nvPr>
        </p:nvSpPr>
        <p:spPr>
          <a:xfrm>
            <a:off x="5220072" y="4869160"/>
            <a:ext cx="2448272" cy="1869589"/>
          </a:xfrm>
          <a:prstGeom prst="rect">
            <a:avLst/>
          </a:prstGeom>
          <a:ln>
            <a:solidFill>
              <a:srgbClr val="32643C"/>
            </a:solidFill>
          </a:ln>
        </p:spPr>
        <p:txBody>
          <a:bodyPr/>
          <a:lstStyle>
            <a:lvl1pPr algn="ctr">
              <a:buNone/>
              <a:defRPr sz="2400">
                <a:solidFill>
                  <a:srgbClr val="32643C"/>
                </a:solidFill>
                <a:latin typeface="CorpoA" pitchFamily="2" charset="0"/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21"/>
          </p:nvPr>
        </p:nvSpPr>
        <p:spPr>
          <a:xfrm>
            <a:off x="8532813" y="6524625"/>
            <a:ext cx="549275" cy="2889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>
                <a:solidFill>
                  <a:srgbClr val="FFFFFF">
                    <a:lumMod val="95000"/>
                  </a:srgbClr>
                </a:solidFill>
                <a:latin typeface="CorpoA" pitchFamily="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18BB9D2-A664-4E73-9006-5F9A71AA9295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022929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o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0000">
                <a:schemeClr val="bg1">
                  <a:alpha val="79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1588"/>
            <a:ext cx="7956550" cy="360362"/>
          </a:xfrm>
          <a:prstGeom prst="rect">
            <a:avLst/>
          </a:prstGeom>
          <a:solidFill>
            <a:srgbClr val="326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0" y="1898832"/>
            <a:ext cx="3960000" cy="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8496000" y="4419112"/>
            <a:ext cx="648000" cy="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8496000" y="1898832"/>
            <a:ext cx="648000" cy="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0" y="4419112"/>
            <a:ext cx="3960000" cy="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8027988" y="1588"/>
            <a:ext cx="1116012" cy="360362"/>
          </a:xfrm>
          <a:prstGeom prst="rect">
            <a:avLst/>
          </a:prstGeom>
          <a:solidFill>
            <a:srgbClr val="E19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8532813" y="6524625"/>
            <a:ext cx="431800" cy="333375"/>
          </a:xfrm>
          <a:prstGeom prst="rect">
            <a:avLst/>
          </a:prstGeom>
          <a:solidFill>
            <a:srgbClr val="326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0" y="-27383"/>
            <a:ext cx="7776716" cy="432048"/>
          </a:xfrm>
          <a:prstGeom prst="rect">
            <a:avLst/>
          </a:prstGeom>
        </p:spPr>
        <p:txBody>
          <a:bodyPr/>
          <a:lstStyle>
            <a:lvl1pPr>
              <a:buNone/>
              <a:defRPr sz="2000" b="1" baseline="0">
                <a:solidFill>
                  <a:schemeClr val="bg1">
                    <a:lumMod val="95000"/>
                  </a:schemeClr>
                </a:solidFill>
                <a:effectLst/>
                <a:latin typeface="CorpoA" pitchFamily="2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49275" cy="2889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>
                <a:solidFill>
                  <a:srgbClr val="FFFFFF">
                    <a:lumMod val="95000"/>
                  </a:srgbClr>
                </a:solidFill>
                <a:latin typeface="CorpoA" pitchFamily="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861CD22-6552-4CAB-846C-84CF50278E73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98058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8456809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85113" y="115888"/>
            <a:ext cx="10080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468313" y="379413"/>
            <a:ext cx="7172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b="1" smtClean="0">
                <a:solidFill>
                  <a:srgbClr val="333333"/>
                </a:solidFill>
                <a:latin typeface="Times New Roman" pitchFamily="18" charset="0"/>
              </a:rPr>
              <a:t>DEUTSCHES TALSPERRENKOMITEE e.V. (DTK)</a:t>
            </a:r>
            <a:endParaRPr lang="de-DE" altLang="de-DE" sz="2400" smtClean="0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579563"/>
            <a:ext cx="6654800" cy="360362"/>
          </a:xfrm>
        </p:spPr>
        <p:txBody>
          <a:bodyPr wrap="none" anchor="b"/>
          <a:lstStyle>
            <a:lvl1pPr marL="0" indent="0">
              <a:buFont typeface="Arial Unicode MS" pitchFamily="34" charset="-128"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685399060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31800" y="441325"/>
            <a:ext cx="66548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8150" y="238125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238125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8150" y="438150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38150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E2296359-3D15-4D4C-8011-9D9C5518A2AE}" type="datetime1">
              <a:rPr lang="de-DE"/>
              <a:pPr>
                <a:defRPr/>
              </a:pPr>
              <a:t>27.01.2014</a:t>
            </a:fld>
            <a:r>
              <a:rPr lang="de-DE"/>
              <a:t>  |  </a:t>
            </a:r>
            <a:r>
              <a:rPr lang="de-DE">
                <a:solidFill>
                  <a:srgbClr val="008444"/>
                </a:solidFill>
              </a:rPr>
              <a:t>Dipl.- Ing. E. Bielitz, Betriebsleiter	Betrieb Oberes Elbtal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6229350"/>
            <a:ext cx="611188" cy="6286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99E5FDB-AF0E-497A-8BCE-B4ADB76BA26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1567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 descr="Titelfoli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3"/>
          <p:cNvSpPr txBox="1">
            <a:spLocks noChangeArrowheads="1"/>
          </p:cNvSpPr>
          <p:nvPr userDrawn="1"/>
        </p:nvSpPr>
        <p:spPr bwMode="auto">
          <a:xfrm>
            <a:off x="7850188" y="611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6" name="Bild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6225" y="0"/>
            <a:ext cx="25177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824000"/>
            <a:ext cx="8316000" cy="1440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3264000"/>
            <a:ext cx="8316000" cy="960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7178675" y="6356350"/>
            <a:ext cx="1593850" cy="3667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7D5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C2CCB93-18F4-4D1F-A3F5-FF29BCC47AEF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821037696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5"/>
          <p:cNvSpPr txBox="1">
            <a:spLocks noChangeArrowheads="1"/>
          </p:cNvSpPr>
          <p:nvPr userDrawn="1"/>
        </p:nvSpPr>
        <p:spPr bwMode="auto">
          <a:xfrm>
            <a:off x="7772400" y="6211888"/>
            <a:ext cx="25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5" name="Textfeld 51">
            <a:hlinkClick r:id="rId2" action="ppaction://hlinksldjump"/>
          </p:cNvPr>
          <p:cNvSpPr txBox="1">
            <a:spLocks noChangeArrowheads="1"/>
          </p:cNvSpPr>
          <p:nvPr userDrawn="1"/>
        </p:nvSpPr>
        <p:spPr bwMode="auto">
          <a:xfrm>
            <a:off x="7924800" y="6415088"/>
            <a:ext cx="25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24000"/>
            <a:ext cx="8316000" cy="4320000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4000"/>
            <a:ext cx="8316000" cy="960000"/>
          </a:xfrm>
        </p:spPr>
        <p:txBody>
          <a:bodyPr>
            <a:normAutofit/>
          </a:bodyPr>
          <a:lstStyle>
            <a:lvl1pPr algn="l">
              <a:defRPr sz="2400" b="1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19610708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Referenzen 1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8"/>
          <p:cNvCxnSpPr/>
          <p:nvPr userDrawn="1"/>
        </p:nvCxnSpPr>
        <p:spPr>
          <a:xfrm>
            <a:off x="5364163" y="18923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5364163" y="418941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3"/>
          <p:cNvCxnSpPr/>
          <p:nvPr userDrawn="1"/>
        </p:nvCxnSpPr>
        <p:spPr>
          <a:xfrm>
            <a:off x="5364163" y="582136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26"/>
          <p:cNvSpPr/>
          <p:nvPr userDrawn="1"/>
        </p:nvSpPr>
        <p:spPr>
          <a:xfrm>
            <a:off x="457200" y="806450"/>
            <a:ext cx="595313" cy="153988"/>
          </a:xfrm>
          <a:prstGeom prst="rect">
            <a:avLst/>
          </a:prstGeom>
          <a:solidFill>
            <a:schemeClr val="accent5"/>
          </a:solidFill>
        </p:spPr>
        <p:txBody>
          <a:bodyPr wrap="none" lIns="72000" tIns="0" rIns="72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prstClr val="white"/>
                </a:solidFill>
                <a:latin typeface="Calibri"/>
                <a:ea typeface="+mn-ea"/>
              </a:rPr>
              <a:t>WASSER</a:t>
            </a:r>
            <a:endParaRPr lang="de-DE" sz="100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cxnSp>
        <p:nvCxnSpPr>
          <p:cNvPr id="17" name="Gerade Verbindung 31"/>
          <p:cNvCxnSpPr/>
          <p:nvPr userDrawn="1"/>
        </p:nvCxnSpPr>
        <p:spPr>
          <a:xfrm>
            <a:off x="5364163" y="2224088"/>
            <a:ext cx="34099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3"/>
          <p:cNvCxnSpPr/>
          <p:nvPr userDrawn="1"/>
        </p:nvCxnSpPr>
        <p:spPr>
          <a:xfrm>
            <a:off x="5364163" y="25527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27"/>
          <p:cNvSpPr>
            <a:spLocks noGrp="1"/>
          </p:cNvSpPr>
          <p:nvPr>
            <p:ph sz="quarter" idx="19"/>
          </p:nvPr>
        </p:nvSpPr>
        <p:spPr>
          <a:xfrm>
            <a:off x="5364161" y="1580833"/>
            <a:ext cx="3409200" cy="288000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28787"/>
            <a:ext cx="8316000" cy="3360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2577141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000" indent="-90000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-90000">
              <a:buFont typeface="Symbol" pitchFamily="18" charset="2"/>
              <a:buChar char="-"/>
              <a:defRPr sz="1000"/>
            </a:lvl3pPr>
            <a:lvl4pPr marL="270000" indent="-90000">
              <a:buFont typeface="Symbol" pitchFamily="18" charset="2"/>
              <a:buChar char="-"/>
              <a:defRPr sz="1000"/>
            </a:lvl4pPr>
            <a:lvl5pPr marL="270000" indent="-90000">
              <a:buFont typeface="Symbol" pitchFamily="18" charset="2"/>
              <a:buChar char="-"/>
              <a:defRPr sz="1000"/>
            </a:lvl5pPr>
            <a:lvl6pPr marL="270000" indent="-90000">
              <a:buFont typeface="Symbol" pitchFamily="18" charset="2"/>
              <a:buChar char="-"/>
              <a:defRPr sz="1000"/>
            </a:lvl6pPr>
            <a:lvl7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dirty="0" smtClean="0"/>
              <a:t>Textmasterformate durch Klicken bearbeiten</a:t>
            </a:r>
          </a:p>
          <a:p>
            <a:pPr lvl="1"/>
            <a:r>
              <a:rPr lang="en-US" dirty="0" smtClean="0"/>
              <a:t>Zweite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468314" y="1680000"/>
            <a:ext cx="4103687" cy="3648373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468314" y="5446185"/>
            <a:ext cx="4103687" cy="766233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idx="16"/>
          </p:nvPr>
        </p:nvSpPr>
        <p:spPr>
          <a:xfrm>
            <a:off x="5364088" y="4214277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488" indent="-90488">
              <a:lnSpc>
                <a:spcPct val="105000"/>
              </a:lnSpc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90000">
              <a:buFont typeface="Symbol" pitchFamily="18" charset="2"/>
              <a:buChar char="-"/>
              <a:defRPr sz="1000"/>
            </a:lvl3pPr>
            <a:lvl4pPr marL="270000" indent="90000">
              <a:buFont typeface="Symbol" pitchFamily="18" charset="2"/>
              <a:buChar char="-"/>
              <a:defRPr sz="1000"/>
            </a:lvl4pPr>
            <a:lvl5pPr marL="270000" indent="90000">
              <a:buFont typeface="Symbol" pitchFamily="18" charset="2"/>
              <a:buChar char="-"/>
              <a:defRPr sz="1000"/>
            </a:lvl5pPr>
            <a:lvl6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6pPr>
            <a:lvl7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20"/>
          </p:nvPr>
        </p:nvSpPr>
        <p:spPr>
          <a:xfrm>
            <a:off x="457200" y="1399797"/>
            <a:ext cx="8316000" cy="192000"/>
          </a:xfrm>
        </p:spPr>
        <p:txBody>
          <a:bodyPr>
            <a:normAutofit/>
          </a:bodyPr>
          <a:lstStyle>
            <a:lvl1pPr>
              <a:buNone/>
              <a:defRPr sz="1000" b="1"/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  <p:sp>
        <p:nvSpPr>
          <p:cNvPr id="31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5364162" y="1913007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err="1" smtClean="0"/>
              <a:t>Textmasterformate durch Klicken bearbeiten</a:t>
            </a:r>
          </a:p>
        </p:txBody>
      </p:sp>
      <p:sp>
        <p:nvSpPr>
          <p:cNvPr id="33" name="Textplatzhalter 15"/>
          <p:cNvSpPr>
            <a:spLocks noGrp="1"/>
          </p:cNvSpPr>
          <p:nvPr>
            <p:ph type="body" sz="quarter" idx="22"/>
          </p:nvPr>
        </p:nvSpPr>
        <p:spPr>
          <a:xfrm>
            <a:off x="5364162" y="2241872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23"/>
          </p:nvPr>
        </p:nvSpPr>
        <p:spPr>
          <a:xfrm>
            <a:off x="7178675" y="6356350"/>
            <a:ext cx="1593850" cy="3667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7D5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68C10F2-0E01-4D80-9879-C1C6A57236C2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835697395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Referenzen 1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24"/>
          <p:cNvSpPr/>
          <p:nvPr userDrawn="1"/>
        </p:nvSpPr>
        <p:spPr>
          <a:xfrm>
            <a:off x="457200" y="806450"/>
            <a:ext cx="595313" cy="153988"/>
          </a:xfrm>
          <a:prstGeom prst="rect">
            <a:avLst/>
          </a:prstGeom>
          <a:solidFill>
            <a:schemeClr val="accent5"/>
          </a:solidFill>
        </p:spPr>
        <p:txBody>
          <a:bodyPr wrap="none" lIns="72000" tIns="0" rIns="72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prstClr val="white"/>
                </a:solidFill>
                <a:latin typeface="Calibri"/>
                <a:ea typeface="+mn-ea"/>
              </a:rPr>
              <a:t>WASSER</a:t>
            </a:r>
            <a:endParaRPr lang="de-DE" sz="100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cxnSp>
        <p:nvCxnSpPr>
          <p:cNvPr id="13" name="Gerade Verbindung 42"/>
          <p:cNvCxnSpPr/>
          <p:nvPr userDrawn="1"/>
        </p:nvCxnSpPr>
        <p:spPr>
          <a:xfrm>
            <a:off x="5364163" y="18923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44"/>
          <p:cNvCxnSpPr/>
          <p:nvPr userDrawn="1"/>
        </p:nvCxnSpPr>
        <p:spPr>
          <a:xfrm>
            <a:off x="5364163" y="418941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45"/>
          <p:cNvCxnSpPr/>
          <p:nvPr userDrawn="1"/>
        </p:nvCxnSpPr>
        <p:spPr>
          <a:xfrm>
            <a:off x="5364163" y="582136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47"/>
          <p:cNvCxnSpPr/>
          <p:nvPr userDrawn="1"/>
        </p:nvCxnSpPr>
        <p:spPr>
          <a:xfrm>
            <a:off x="5364163" y="2224088"/>
            <a:ext cx="34099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49"/>
          <p:cNvCxnSpPr/>
          <p:nvPr userDrawn="1"/>
        </p:nvCxnSpPr>
        <p:spPr>
          <a:xfrm>
            <a:off x="5364163" y="25527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27200"/>
            <a:ext cx="8316000" cy="3360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468314" y="1680000"/>
            <a:ext cx="2519511" cy="4437299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3203848" y="1680000"/>
            <a:ext cx="1944216" cy="4437299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21"/>
          </p:nvPr>
        </p:nvSpPr>
        <p:spPr>
          <a:xfrm>
            <a:off x="457200" y="1399797"/>
            <a:ext cx="8316000" cy="192000"/>
          </a:xfrm>
        </p:spPr>
        <p:txBody>
          <a:bodyPr>
            <a:noAutofit/>
          </a:bodyPr>
          <a:lstStyle>
            <a:lvl1pPr>
              <a:buNone/>
              <a:defRPr sz="1000" b="1"/>
            </a:lvl1pPr>
            <a:lvl2pPr>
              <a:buNone/>
              <a:defRPr sz="1000" b="1"/>
            </a:lvl2pPr>
            <a:lvl3pPr>
              <a:buNone/>
              <a:defRPr sz="1000" b="1"/>
            </a:lvl3pPr>
            <a:lvl4pPr>
              <a:buNone/>
              <a:defRPr sz="1000" b="1"/>
            </a:lvl4pPr>
            <a:lvl5pPr>
              <a:buNone/>
              <a:defRPr sz="1000" b="1"/>
            </a:lvl5pPr>
          </a:lstStyle>
          <a:p>
            <a:pPr lvl="0"/>
            <a:r>
              <a:rPr lang="de-DE" smtClean="0"/>
              <a:t>Textmasterformate durch Klicken bearbeiten</a:t>
            </a:r>
            <a:endParaRPr lang="de-DE"/>
          </a:p>
        </p:txBody>
      </p:sp>
      <p:sp>
        <p:nvSpPr>
          <p:cNvPr id="41" name="Inhaltsplatzhalter 27"/>
          <p:cNvSpPr>
            <a:spLocks noGrp="1"/>
          </p:cNvSpPr>
          <p:nvPr>
            <p:ph sz="quarter" idx="19"/>
          </p:nvPr>
        </p:nvSpPr>
        <p:spPr>
          <a:xfrm>
            <a:off x="5364161" y="1580833"/>
            <a:ext cx="3409200" cy="288000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42" name="Inhaltsplatzhalter 2"/>
          <p:cNvSpPr>
            <a:spLocks noGrp="1"/>
          </p:cNvSpPr>
          <p:nvPr>
            <p:ph idx="1"/>
          </p:nvPr>
        </p:nvSpPr>
        <p:spPr>
          <a:xfrm>
            <a:off x="5364088" y="2577141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000" indent="-90000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-90000">
              <a:buFont typeface="Symbol" pitchFamily="18" charset="2"/>
              <a:buChar char="-"/>
              <a:defRPr sz="1000"/>
            </a:lvl3pPr>
            <a:lvl4pPr marL="270000" indent="-90000">
              <a:buFont typeface="Symbol" pitchFamily="18" charset="2"/>
              <a:buChar char="-"/>
              <a:defRPr sz="1000"/>
            </a:lvl4pPr>
            <a:lvl5pPr marL="270000" indent="-90000">
              <a:buFont typeface="Symbol" pitchFamily="18" charset="2"/>
              <a:buChar char="-"/>
              <a:defRPr sz="1000"/>
            </a:lvl5pPr>
            <a:lvl6pPr marL="270000" indent="-90000">
              <a:buFont typeface="Symbol" pitchFamily="18" charset="2"/>
              <a:buChar char="-"/>
              <a:defRPr sz="1000"/>
            </a:lvl6pPr>
            <a:lvl7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44" name="Inhaltsplatzhalter 2"/>
          <p:cNvSpPr>
            <a:spLocks noGrp="1"/>
          </p:cNvSpPr>
          <p:nvPr>
            <p:ph idx="16"/>
          </p:nvPr>
        </p:nvSpPr>
        <p:spPr>
          <a:xfrm>
            <a:off x="5364088" y="4214277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488" indent="-90488">
              <a:lnSpc>
                <a:spcPct val="105000"/>
              </a:lnSpc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90000">
              <a:buFont typeface="Symbol" pitchFamily="18" charset="2"/>
              <a:buChar char="-"/>
              <a:defRPr sz="1000"/>
            </a:lvl3pPr>
            <a:lvl4pPr marL="270000" indent="90000">
              <a:buFont typeface="Symbol" pitchFamily="18" charset="2"/>
              <a:buChar char="-"/>
              <a:defRPr sz="1000"/>
            </a:lvl4pPr>
            <a:lvl5pPr marL="270000" indent="90000">
              <a:buFont typeface="Symbol" pitchFamily="18" charset="2"/>
              <a:buChar char="-"/>
              <a:defRPr sz="1000"/>
            </a:lvl5pPr>
            <a:lvl6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6pPr>
            <a:lvl7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47" name="Textplatzhalter 15"/>
          <p:cNvSpPr>
            <a:spLocks noGrp="1"/>
          </p:cNvSpPr>
          <p:nvPr>
            <p:ph type="body" sz="quarter" idx="22"/>
          </p:nvPr>
        </p:nvSpPr>
        <p:spPr>
          <a:xfrm>
            <a:off x="5364162" y="1913007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49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5364162" y="2241872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24"/>
          </p:nvPr>
        </p:nvSpPr>
        <p:spPr>
          <a:xfrm>
            <a:off x="7178675" y="6356350"/>
            <a:ext cx="1593850" cy="3667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7D5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A49443D-FDB8-4A1A-990E-3E22BB71E0AC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934689592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914400"/>
            <a:ext cx="8480425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31788" y="1524000"/>
            <a:ext cx="4164012" cy="876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164013" cy="876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331788" y="2552700"/>
            <a:ext cx="8480425" cy="876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5538788" y="155575"/>
            <a:ext cx="3276600" cy="30480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>
                <a:solidFill>
                  <a:srgbClr val="333333"/>
                </a:solidFill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Referat: Wasserbau </a:t>
            </a:r>
          </a:p>
          <a:p>
            <a:pPr>
              <a:defRPr/>
            </a:pPr>
            <a:r>
              <a:rPr lang="de-DE"/>
              <a:t>Sachgebiet Zentrale Bauprojekte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>
          <a:xfrm>
            <a:off x="7323138" y="6473825"/>
            <a:ext cx="1439862" cy="234950"/>
          </a:xfrm>
          <a:prstGeom prst="rect">
            <a:avLst/>
          </a:prstGeom>
        </p:spPr>
        <p:txBody>
          <a:bodyPr/>
          <a:lstStyle>
            <a:lvl1pPr eaLnBrk="1" hangingPunct="1">
              <a:defRPr sz="16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62A81BF-6D90-468E-882F-90376639B39C}" type="datetime4">
              <a:rPr lang="de-DE"/>
              <a:pPr>
                <a:defRPr/>
              </a:pPr>
              <a:t>27. Januar 2014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560547"/>
      </p:ext>
    </p:extLst>
  </p:cSld>
  <p:clrMapOvr>
    <a:masterClrMapping/>
  </p:clrMapOvr>
  <p:transition spd="med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41325"/>
            <a:ext cx="66548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91C324A7-CEA0-4F3C-819D-6C15CADDEDA4}" type="datetime1">
              <a:rPr lang="de-DE"/>
              <a:pPr>
                <a:defRPr/>
              </a:pPr>
              <a:t>27.01.2014</a:t>
            </a:fld>
            <a:r>
              <a:rPr lang="de-DE"/>
              <a:t>  |  </a:t>
            </a:r>
            <a:r>
              <a:rPr lang="de-DE">
                <a:solidFill>
                  <a:srgbClr val="008444"/>
                </a:solidFill>
              </a:rPr>
              <a:t>Dipl.- Ing. E. Bielitz, Betriebsleiter	Betrieb Oberes Elbtal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6229350"/>
            <a:ext cx="611188" cy="6286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01C7F0F-77A6-452A-A45D-221D157112B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58066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8B7DF23B-9AF3-4F8B-BE0E-577B504BCD1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42884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24D246A-D1EE-42B8-ACFB-AF4C14A285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31157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8D41C03-68AC-4829-881F-2E39E6C6E67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2285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04125424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B877B09-6A5A-4A5B-A86C-39B6A54D51E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94218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85DBE23-D2C4-4736-A8EA-C0F0216F9BC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45390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ECCB2C1-66C5-4E53-AEC5-C6726EEAE37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12542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34FF0E1-D304-4116-999D-1999885F7C8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51666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F585A25-7FFD-46B5-AB9B-CDD47F2F7B9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6642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DB838688-9EB6-40FA-9630-A09CDAE42EB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45311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B78DDDC-5004-41E3-AAA6-994E223C7EB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23150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FCD462-6C9C-41B5-ABBA-B47A9646C778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B0829A5-BFCE-4BD9-B591-18E7B4476B4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91723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 userDrawn="1"/>
        </p:nvSpPr>
        <p:spPr bwMode="auto">
          <a:xfrm>
            <a:off x="7850188" y="611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latin typeface="Calibri" pitchFamily="34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824000"/>
            <a:ext cx="8316000" cy="1440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3264000"/>
            <a:ext cx="8316000" cy="960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A1352-5BF1-4A7F-94D2-80B90187C29C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39620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5"/>
          <p:cNvSpPr txBox="1">
            <a:spLocks noChangeArrowheads="1"/>
          </p:cNvSpPr>
          <p:nvPr userDrawn="1"/>
        </p:nvSpPr>
        <p:spPr bwMode="auto">
          <a:xfrm>
            <a:off x="7772400" y="6211888"/>
            <a:ext cx="25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latin typeface="Calibri" pitchFamily="34" charset="0"/>
              <a:ea typeface="+mn-ea"/>
            </a:endParaRPr>
          </a:p>
        </p:txBody>
      </p:sp>
      <p:sp>
        <p:nvSpPr>
          <p:cNvPr id="5" name="Textfeld 51">
            <a:hlinkClick r:id="rId2" action="ppaction://hlinksldjump"/>
          </p:cNvPr>
          <p:cNvSpPr txBox="1">
            <a:spLocks noChangeArrowheads="1"/>
          </p:cNvSpPr>
          <p:nvPr userDrawn="1"/>
        </p:nvSpPr>
        <p:spPr bwMode="auto">
          <a:xfrm>
            <a:off x="7924800" y="6415088"/>
            <a:ext cx="25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latin typeface="Calibri" pitchFamily="34" charset="0"/>
              <a:ea typeface="+mn-ea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24000"/>
            <a:ext cx="8316000" cy="4320000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4000"/>
            <a:ext cx="8316000" cy="960000"/>
          </a:xfrm>
        </p:spPr>
        <p:txBody>
          <a:bodyPr>
            <a:normAutofit/>
          </a:bodyPr>
          <a:lstStyle>
            <a:lvl1pPr algn="l">
              <a:defRPr sz="2400" b="1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5011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1557338"/>
            <a:ext cx="40576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576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7292484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Referenzen 1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8"/>
          <p:cNvCxnSpPr/>
          <p:nvPr userDrawn="1"/>
        </p:nvCxnSpPr>
        <p:spPr>
          <a:xfrm>
            <a:off x="5364163" y="18923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5364163" y="418941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3"/>
          <p:cNvCxnSpPr/>
          <p:nvPr userDrawn="1"/>
        </p:nvCxnSpPr>
        <p:spPr>
          <a:xfrm>
            <a:off x="5364163" y="582136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26"/>
          <p:cNvSpPr/>
          <p:nvPr userDrawn="1"/>
        </p:nvSpPr>
        <p:spPr>
          <a:xfrm>
            <a:off x="457200" y="806450"/>
            <a:ext cx="595313" cy="153988"/>
          </a:xfrm>
          <a:prstGeom prst="rect">
            <a:avLst/>
          </a:prstGeom>
          <a:solidFill>
            <a:schemeClr val="accent5"/>
          </a:solidFill>
        </p:spPr>
        <p:txBody>
          <a:bodyPr wrap="none" lIns="72000" tIns="0" rIns="72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bg1"/>
                </a:solidFill>
                <a:latin typeface="+mn-lt"/>
                <a:ea typeface="+mn-ea"/>
              </a:rPr>
              <a:t>WASSER</a:t>
            </a:r>
            <a:endParaRPr lang="de-DE" sz="10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17" name="Gerade Verbindung 31"/>
          <p:cNvCxnSpPr/>
          <p:nvPr userDrawn="1"/>
        </p:nvCxnSpPr>
        <p:spPr>
          <a:xfrm>
            <a:off x="5364163" y="2224088"/>
            <a:ext cx="34099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3"/>
          <p:cNvCxnSpPr/>
          <p:nvPr userDrawn="1"/>
        </p:nvCxnSpPr>
        <p:spPr>
          <a:xfrm>
            <a:off x="5364163" y="25527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27"/>
          <p:cNvSpPr>
            <a:spLocks noGrp="1"/>
          </p:cNvSpPr>
          <p:nvPr>
            <p:ph sz="quarter" idx="19"/>
          </p:nvPr>
        </p:nvSpPr>
        <p:spPr>
          <a:xfrm>
            <a:off x="5364161" y="1580833"/>
            <a:ext cx="3409200" cy="288000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28787"/>
            <a:ext cx="8316000" cy="3360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2577141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000" indent="-90000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-90000">
              <a:buFont typeface="Symbol" pitchFamily="18" charset="2"/>
              <a:buChar char="-"/>
              <a:defRPr sz="1000"/>
            </a:lvl3pPr>
            <a:lvl4pPr marL="270000" indent="-90000">
              <a:buFont typeface="Symbol" pitchFamily="18" charset="2"/>
              <a:buChar char="-"/>
              <a:defRPr sz="1000"/>
            </a:lvl4pPr>
            <a:lvl5pPr marL="270000" indent="-90000">
              <a:buFont typeface="Symbol" pitchFamily="18" charset="2"/>
              <a:buChar char="-"/>
              <a:defRPr sz="1000"/>
            </a:lvl5pPr>
            <a:lvl6pPr marL="270000" indent="-90000">
              <a:buFont typeface="Symbol" pitchFamily="18" charset="2"/>
              <a:buChar char="-"/>
              <a:defRPr sz="1000"/>
            </a:lvl6pPr>
            <a:lvl7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dirty="0" smtClean="0"/>
              <a:t>Textmasterformate durch Klicken bearbeiten</a:t>
            </a:r>
          </a:p>
          <a:p>
            <a:pPr lvl="1"/>
            <a:r>
              <a:rPr lang="en-US" dirty="0" smtClean="0"/>
              <a:t>Zweite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468314" y="1680000"/>
            <a:ext cx="4103687" cy="3648373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468314" y="5446185"/>
            <a:ext cx="4103687" cy="766233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idx="16"/>
          </p:nvPr>
        </p:nvSpPr>
        <p:spPr>
          <a:xfrm>
            <a:off x="5364088" y="4214277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488" indent="-90488">
              <a:lnSpc>
                <a:spcPct val="105000"/>
              </a:lnSpc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90000">
              <a:buFont typeface="Symbol" pitchFamily="18" charset="2"/>
              <a:buChar char="-"/>
              <a:defRPr sz="1000"/>
            </a:lvl3pPr>
            <a:lvl4pPr marL="270000" indent="90000">
              <a:buFont typeface="Symbol" pitchFamily="18" charset="2"/>
              <a:buChar char="-"/>
              <a:defRPr sz="1000"/>
            </a:lvl4pPr>
            <a:lvl5pPr marL="270000" indent="90000">
              <a:buFont typeface="Symbol" pitchFamily="18" charset="2"/>
              <a:buChar char="-"/>
              <a:defRPr sz="1000"/>
            </a:lvl5pPr>
            <a:lvl6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6pPr>
            <a:lvl7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20"/>
          </p:nvPr>
        </p:nvSpPr>
        <p:spPr>
          <a:xfrm>
            <a:off x="457200" y="1399797"/>
            <a:ext cx="8316000" cy="192000"/>
          </a:xfrm>
        </p:spPr>
        <p:txBody>
          <a:bodyPr>
            <a:normAutofit/>
          </a:bodyPr>
          <a:lstStyle>
            <a:lvl1pPr>
              <a:buNone/>
              <a:defRPr sz="1000" b="1"/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  <p:sp>
        <p:nvSpPr>
          <p:cNvPr id="31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5364162" y="1913007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err="1" smtClean="0"/>
              <a:t>Textmasterformate durch Klicken bearbeiten</a:t>
            </a:r>
          </a:p>
        </p:txBody>
      </p:sp>
      <p:sp>
        <p:nvSpPr>
          <p:cNvPr id="33" name="Textplatzhalter 15"/>
          <p:cNvSpPr>
            <a:spLocks noGrp="1"/>
          </p:cNvSpPr>
          <p:nvPr>
            <p:ph type="body" sz="quarter" idx="22"/>
          </p:nvPr>
        </p:nvSpPr>
        <p:spPr>
          <a:xfrm>
            <a:off x="5364162" y="2241872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91B5153-25AC-4D18-9ADE-AB11657DF94B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200101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Referenzen 1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24"/>
          <p:cNvSpPr/>
          <p:nvPr userDrawn="1"/>
        </p:nvSpPr>
        <p:spPr>
          <a:xfrm>
            <a:off x="457200" y="806450"/>
            <a:ext cx="595313" cy="153988"/>
          </a:xfrm>
          <a:prstGeom prst="rect">
            <a:avLst/>
          </a:prstGeom>
          <a:solidFill>
            <a:schemeClr val="accent5"/>
          </a:solidFill>
        </p:spPr>
        <p:txBody>
          <a:bodyPr wrap="none" lIns="72000" tIns="0" rIns="72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bg1"/>
                </a:solidFill>
                <a:latin typeface="+mn-lt"/>
                <a:ea typeface="+mn-ea"/>
              </a:rPr>
              <a:t>WASSER</a:t>
            </a:r>
            <a:endParaRPr lang="de-DE" sz="10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13" name="Gerade Verbindung 42"/>
          <p:cNvCxnSpPr/>
          <p:nvPr userDrawn="1"/>
        </p:nvCxnSpPr>
        <p:spPr>
          <a:xfrm>
            <a:off x="5364163" y="18923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44"/>
          <p:cNvCxnSpPr/>
          <p:nvPr userDrawn="1"/>
        </p:nvCxnSpPr>
        <p:spPr>
          <a:xfrm>
            <a:off x="5364163" y="418941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45"/>
          <p:cNvCxnSpPr/>
          <p:nvPr userDrawn="1"/>
        </p:nvCxnSpPr>
        <p:spPr>
          <a:xfrm>
            <a:off x="5364163" y="5821363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47"/>
          <p:cNvCxnSpPr/>
          <p:nvPr userDrawn="1"/>
        </p:nvCxnSpPr>
        <p:spPr>
          <a:xfrm>
            <a:off x="5364163" y="2224088"/>
            <a:ext cx="34099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49"/>
          <p:cNvCxnSpPr/>
          <p:nvPr userDrawn="1"/>
        </p:nvCxnSpPr>
        <p:spPr>
          <a:xfrm>
            <a:off x="5364163" y="2552700"/>
            <a:ext cx="34083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27200"/>
            <a:ext cx="8316000" cy="3360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468314" y="1680000"/>
            <a:ext cx="2519511" cy="4437299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3203848" y="1680000"/>
            <a:ext cx="1944216" cy="4437299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21"/>
          </p:nvPr>
        </p:nvSpPr>
        <p:spPr>
          <a:xfrm>
            <a:off x="457200" y="1399797"/>
            <a:ext cx="8316000" cy="192000"/>
          </a:xfrm>
        </p:spPr>
        <p:txBody>
          <a:bodyPr>
            <a:noAutofit/>
          </a:bodyPr>
          <a:lstStyle>
            <a:lvl1pPr>
              <a:buNone/>
              <a:defRPr sz="1000" b="1"/>
            </a:lvl1pPr>
            <a:lvl2pPr>
              <a:buNone/>
              <a:defRPr sz="1000" b="1"/>
            </a:lvl2pPr>
            <a:lvl3pPr>
              <a:buNone/>
              <a:defRPr sz="1000" b="1"/>
            </a:lvl3pPr>
            <a:lvl4pPr>
              <a:buNone/>
              <a:defRPr sz="1000" b="1"/>
            </a:lvl4pPr>
            <a:lvl5pPr>
              <a:buNone/>
              <a:defRPr sz="1000" b="1"/>
            </a:lvl5pPr>
          </a:lstStyle>
          <a:p>
            <a:pPr lvl="0"/>
            <a:r>
              <a:rPr lang="de-DE" smtClean="0"/>
              <a:t>Textmasterformate durch Klicken bearbeiten</a:t>
            </a:r>
            <a:endParaRPr lang="de-DE"/>
          </a:p>
        </p:txBody>
      </p:sp>
      <p:sp>
        <p:nvSpPr>
          <p:cNvPr id="41" name="Inhaltsplatzhalter 27"/>
          <p:cNvSpPr>
            <a:spLocks noGrp="1"/>
          </p:cNvSpPr>
          <p:nvPr>
            <p:ph sz="quarter" idx="19"/>
          </p:nvPr>
        </p:nvSpPr>
        <p:spPr>
          <a:xfrm>
            <a:off x="5364161" y="1580833"/>
            <a:ext cx="3409200" cy="288000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dirty="0" smtClean="0"/>
              <a:t>Textmasterformate durch Klicken bearbeiten</a:t>
            </a:r>
          </a:p>
        </p:txBody>
      </p:sp>
      <p:sp>
        <p:nvSpPr>
          <p:cNvPr id="42" name="Inhaltsplatzhalter 2"/>
          <p:cNvSpPr>
            <a:spLocks noGrp="1"/>
          </p:cNvSpPr>
          <p:nvPr>
            <p:ph idx="1"/>
          </p:nvPr>
        </p:nvSpPr>
        <p:spPr>
          <a:xfrm>
            <a:off x="5364088" y="2577141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000" indent="-90000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-90000">
              <a:buFont typeface="Symbol" pitchFamily="18" charset="2"/>
              <a:buChar char="-"/>
              <a:defRPr sz="1000"/>
            </a:lvl3pPr>
            <a:lvl4pPr marL="270000" indent="-90000">
              <a:buFont typeface="Symbol" pitchFamily="18" charset="2"/>
              <a:buChar char="-"/>
              <a:defRPr sz="1000"/>
            </a:lvl4pPr>
            <a:lvl5pPr marL="270000" indent="-90000">
              <a:buFont typeface="Symbol" pitchFamily="18" charset="2"/>
              <a:buChar char="-"/>
              <a:defRPr sz="1000"/>
            </a:lvl5pPr>
            <a:lvl6pPr marL="270000" indent="-90000">
              <a:buFont typeface="Symbol" pitchFamily="18" charset="2"/>
              <a:buChar char="-"/>
              <a:defRPr sz="1000"/>
            </a:lvl6pPr>
            <a:lvl7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-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44" name="Inhaltsplatzhalter 2"/>
          <p:cNvSpPr>
            <a:spLocks noGrp="1"/>
          </p:cNvSpPr>
          <p:nvPr>
            <p:ph idx="16"/>
          </p:nvPr>
        </p:nvSpPr>
        <p:spPr>
          <a:xfrm>
            <a:off x="5364088" y="4214277"/>
            <a:ext cx="3409112" cy="16080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buFont typeface="Arial" pitchFamily="34" charset="0"/>
              <a:buNone/>
              <a:tabLst>
                <a:tab pos="3420000" algn="r"/>
              </a:tabLst>
              <a:defRPr sz="1000" b="1" baseline="0"/>
            </a:lvl1pPr>
            <a:lvl2pPr marL="90488" indent="-90488">
              <a:lnSpc>
                <a:spcPct val="105000"/>
              </a:lnSpc>
              <a:buFont typeface="Arial" pitchFamily="34" charset="0"/>
              <a:buChar char="•"/>
              <a:tabLst>
                <a:tab pos="3420000" algn="r"/>
              </a:tabLst>
              <a:defRPr sz="1000" baseline="0"/>
            </a:lvl2pPr>
            <a:lvl3pPr marL="270000" indent="90000">
              <a:buFont typeface="Symbol" pitchFamily="18" charset="2"/>
              <a:buChar char="-"/>
              <a:defRPr sz="1000"/>
            </a:lvl3pPr>
            <a:lvl4pPr marL="270000" indent="90000">
              <a:buFont typeface="Symbol" pitchFamily="18" charset="2"/>
              <a:buChar char="-"/>
              <a:defRPr sz="1000"/>
            </a:lvl4pPr>
            <a:lvl5pPr marL="270000" indent="90000">
              <a:buFont typeface="Symbol" pitchFamily="18" charset="2"/>
              <a:buChar char="-"/>
              <a:defRPr sz="1000"/>
            </a:lvl5pPr>
            <a:lvl6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6pPr>
            <a:lvl7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7pPr>
            <a:lvl8pPr marL="270000" indent="90000">
              <a:lnSpc>
                <a:spcPct val="105000"/>
              </a:lnSpc>
              <a:spcBef>
                <a:spcPts val="0"/>
              </a:spcBef>
              <a:buFont typeface="Symbol" pitchFamily="18" charset="2"/>
              <a:buChar char="-"/>
              <a:defRPr sz="1000"/>
            </a:lvl8pPr>
          </a:lstStyle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47" name="Textplatzhalter 15"/>
          <p:cNvSpPr>
            <a:spLocks noGrp="1"/>
          </p:cNvSpPr>
          <p:nvPr>
            <p:ph type="body" sz="quarter" idx="22"/>
          </p:nvPr>
        </p:nvSpPr>
        <p:spPr>
          <a:xfrm>
            <a:off x="5364162" y="1913007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49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5364162" y="2241872"/>
            <a:ext cx="3409200" cy="28885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tabLst>
                <a:tab pos="3420000" algn="r"/>
              </a:tabLst>
              <a:defRPr sz="1000" b="1"/>
            </a:lvl1pPr>
          </a:lstStyle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D77D082-997D-41EB-9828-77FB466760BE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140716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88" y="1125538"/>
            <a:ext cx="914241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WelleUnt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WelleOb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88" y="7938"/>
            <a:ext cx="9144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SMUL_003_O_RGB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1463" y="431800"/>
            <a:ext cx="33607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LTV_LO_ohneUnterzeile_4c_PC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1800" y="6092825"/>
            <a:ext cx="1349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579563"/>
            <a:ext cx="6654800" cy="360362"/>
          </a:xfrm>
        </p:spPr>
        <p:txBody>
          <a:bodyPr wrap="none" anchor="b"/>
          <a:lstStyle>
            <a:lvl1pPr marL="0" indent="0">
              <a:buFont typeface="Arial Unicode MS" pitchFamily="34" charset="-128"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10633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DD99743-FEDE-4EBC-86B1-4C077AB9E00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54280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D90D86F-866D-4AC3-8ADC-DCFDF063F86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56933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AA5E87-C9D2-4B88-8A78-849FE50D431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7564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53BFBEF-BD98-4C43-AC1B-1A9A6D6F3A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79835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ADF3AB5-6524-4109-8F68-54E66CCAF64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450851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52FED7E-189E-4FB6-8609-9DA1D75F17D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98836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2F9F8E3-63E1-4C64-9A4D-147A8CD8889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3866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70142436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4F2D264-0442-47B8-95DB-89DD7ADA3F1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37721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52A554-C429-47D8-9446-F2D858D2929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96632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7338" y="441325"/>
            <a:ext cx="2068512" cy="57880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1800" y="441325"/>
            <a:ext cx="6053138" cy="57880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448A4C-4624-4AD2-8427-97BCF26EE2B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19078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31800" y="441325"/>
            <a:ext cx="66548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8150" y="238125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238125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8150" y="438150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381500"/>
            <a:ext cx="4057650" cy="1847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AB6B0713-BFE3-4FDD-B80C-5E411403F9D4}" type="datetime1">
              <a:rPr lang="de-DE"/>
              <a:pPr>
                <a:defRPr/>
              </a:pPr>
              <a:t>27.01.2014</a:t>
            </a:fld>
            <a:r>
              <a:rPr lang="de-DE"/>
              <a:t>  |  </a:t>
            </a:r>
            <a:r>
              <a:rPr lang="de-DE">
                <a:solidFill>
                  <a:srgbClr val="008444"/>
                </a:solidFill>
              </a:rPr>
              <a:t>Dipl.- Ing. E. Bielitz, Betriebsleiter	Betrieb Oberes Elbtal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99C70E9-D015-4371-A628-1491DAC0C1B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68706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914400"/>
            <a:ext cx="8480425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31788" y="1524000"/>
            <a:ext cx="4164012" cy="876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164013" cy="876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331788" y="2552700"/>
            <a:ext cx="8480425" cy="876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5538788" y="155575"/>
            <a:ext cx="3276600" cy="30480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>
                <a:solidFill>
                  <a:srgbClr val="333333"/>
                </a:solidFill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Referat: Wasserbau </a:t>
            </a:r>
          </a:p>
          <a:p>
            <a:pPr>
              <a:defRPr/>
            </a:pPr>
            <a:r>
              <a:rPr lang="de-DE"/>
              <a:t>Sachgebiet Zentrale Bauprojekte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>
          <a:xfrm>
            <a:off x="7323138" y="6473825"/>
            <a:ext cx="1439862" cy="234950"/>
          </a:xfrm>
        </p:spPr>
        <p:txBody>
          <a:bodyPr/>
          <a:lstStyle>
            <a:lvl1pPr eaLnBrk="1" hangingPunct="1">
              <a:defRPr sz="1600"/>
            </a:lvl1pPr>
          </a:lstStyle>
          <a:p>
            <a:pPr>
              <a:defRPr/>
            </a:pPr>
            <a:fld id="{E62A81BF-6D90-468E-882F-90376639B39C}" type="datetime4">
              <a:rPr lang="de-DE"/>
              <a:pPr>
                <a:defRPr/>
              </a:pPr>
              <a:t>27. Januar 2014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86870359"/>
      </p:ext>
    </p:extLst>
  </p:cSld>
  <p:clrMapOvr>
    <a:masterClrMapping/>
  </p:clrMapOvr>
  <p:transition spd="med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27DAEE3-5633-4B6A-80FE-EA7FADBB03F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73617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C8972F5-916C-481C-AD27-652B67AA24B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37640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30E5589-4956-466F-9C67-1A7D8498A34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68879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95DAF75-00EC-43E6-B032-ECE27A6F2AB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62723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68FCFC9-1134-4637-AFAE-7F46D873A61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2162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19124486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E2CBDA2-C6F4-4EAF-8E8C-48E354CFEE8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32000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3BE82CE-586D-41EA-992B-2F07B62FD11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662553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1D5F238-CF3C-4114-91FE-A071972E068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018137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9518639-9195-4AAA-B234-9F45231CBD4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98815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903AF28-9E63-4961-B04F-E4A6B1E4C99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0363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5FA68D-3EDD-4C2A-862A-88976C393A8B}" type="datetimeFigureOut">
              <a:rPr lang="de-DE"/>
              <a:pPr>
                <a:defRPr/>
              </a:pPr>
              <a:t>27.01.2014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65D7462-C1E9-47ED-993D-C305163DFE6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688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3706084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91108387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86390682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4738" y="5753100"/>
            <a:ext cx="22494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1123950"/>
            <a:ext cx="73739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1773238"/>
            <a:ext cx="84550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9" name="Foliennummernplatzhalter 2"/>
          <p:cNvSpPr txBox="1">
            <a:spLocks noGrp="1"/>
          </p:cNvSpPr>
          <p:nvPr userDrawn="1"/>
        </p:nvSpPr>
        <p:spPr bwMode="auto">
          <a:xfrm>
            <a:off x="0" y="63817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endParaRPr lang="de-DE" altLang="de-DE" sz="1000" smtClean="0">
              <a:solidFill>
                <a:srgbClr val="828480"/>
              </a:solidFill>
            </a:endParaRPr>
          </a:p>
        </p:txBody>
      </p:sp>
      <p:pic>
        <p:nvPicPr>
          <p:cNvPr id="1030" name="Picture 9"/>
          <p:cNvPicPr>
            <a:picLocks noChangeAspect="1" noChangeArrowheads="1"/>
          </p:cNvPicPr>
          <p:nvPr userDrawn="1"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83513" y="230188"/>
            <a:ext cx="7778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1062038" y="425450"/>
            <a:ext cx="607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b="1" smtClean="0">
                <a:solidFill>
                  <a:srgbClr val="333333"/>
                </a:solidFill>
                <a:latin typeface="Times New Roman" pitchFamily="18" charset="0"/>
              </a:rPr>
              <a:t>GERMAN NATIONAL COMMITTEE ON LARGE DAMS</a:t>
            </a:r>
            <a:endParaRPr lang="de-DE" altLang="de-DE" smtClean="0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1032" name="Picture 3"/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76813" y="6175375"/>
            <a:ext cx="24749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65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  <p:sldLayoutId id="2147484661" r:id="rId12"/>
    <p:sldLayoutId id="2147484662" r:id="rId13"/>
    <p:sldLayoutId id="2147484663" r:id="rId14"/>
    <p:sldLayoutId id="2147484666" r:id="rId15"/>
    <p:sldLayoutId id="2147484667" r:id="rId16"/>
    <p:sldLayoutId id="2147484668" r:id="rId17"/>
    <p:sldLayoutId id="2147484669" r:id="rId18"/>
    <p:sldLayoutId id="2147484664" r:id="rId19"/>
    <p:sldLayoutId id="2147484670" r:id="rId20"/>
    <p:sldLayoutId id="2147484672" r:id="rId21"/>
    <p:sldLayoutId id="2147484673" r:id="rId22"/>
    <p:sldLayoutId id="2147484674" r:id="rId23"/>
    <p:sldLayoutId id="2147484675" r:id="rId24"/>
    <p:sldLayoutId id="2147484716" r:id="rId25"/>
    <p:sldLayoutId id="2147484717" r:id="rId26"/>
  </p:sldLayoutIdLst>
  <p:transition>
    <p:zoom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55600" indent="-355600" algn="l" rtl="0" eaLnBrk="0" fontAlgn="base" hangingPunct="0">
        <a:spcBef>
          <a:spcPct val="100000"/>
        </a:spcBef>
        <a:spcAft>
          <a:spcPct val="0"/>
        </a:spcAft>
        <a:buClr>
          <a:srgbClr val="0066FF"/>
        </a:buClr>
        <a:buFont typeface="Arial Unicode MS" pitchFamily="34" charset="-128"/>
        <a:buChar char="❙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eaLnBrk="0" fontAlgn="base" hangingPunct="0">
        <a:spcBef>
          <a:spcPct val="100000"/>
        </a:spcBef>
        <a:spcAft>
          <a:spcPct val="0"/>
        </a:spcAft>
        <a:buClr>
          <a:srgbClr val="0066FF"/>
        </a:buClr>
        <a:buFont typeface="Arial" pitchFamily="34" charset="0"/>
        <a:buChar char="●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eaLnBrk="0" fontAlgn="base" hangingPunct="0">
        <a:spcBef>
          <a:spcPct val="100000"/>
        </a:spcBef>
        <a:spcAft>
          <a:spcPct val="0"/>
        </a:spcAft>
        <a:buClr>
          <a:srgbClr val="0066FF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eaLnBrk="0" fontAlgn="base" hangingPunct="0">
        <a:spcBef>
          <a:spcPct val="100000"/>
        </a:spcBef>
        <a:spcAft>
          <a:spcPct val="0"/>
        </a:spcAft>
        <a:buClr>
          <a:srgbClr val="0066FF"/>
        </a:buClr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863600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824038"/>
            <a:ext cx="83153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178675" y="6356350"/>
            <a:ext cx="1593850" cy="3667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F9560C-6045-4FEF-9413-8E386397E32B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  <p:pic>
        <p:nvPicPr>
          <p:cNvPr id="2053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68388" y="361950"/>
            <a:ext cx="6121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77150" y="217488"/>
            <a:ext cx="809625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91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9pPr>
    </p:titleStyle>
    <p:bodyStyle>
      <a:lvl1pPr marL="176213" indent="-176213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80975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125" indent="-176213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7663" indent="-176213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41325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29350"/>
            <a:ext cx="4537075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828480"/>
                </a:solidFill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13. März 2013  |  Dr. Hans-Ulrich Sieber</a:t>
            </a:r>
            <a:endParaRPr lang="de-DE">
              <a:solidFill>
                <a:srgbClr val="008444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28480"/>
                </a:solidFill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fld id="{B465352B-E31A-4283-B4D0-94D1648B622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307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3078" name="Picture 13" descr="SMUL_003_O_RG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1463" y="431800"/>
            <a:ext cx="33607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  <p:sldLayoutId id="2147484703" r:id="rId12"/>
    <p:sldLayoutId id="2147484704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55600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5"/>
          <p:cNvSpPr>
            <a:spLocks noGrp="1"/>
          </p:cNvSpPr>
          <p:nvPr>
            <p:ph type="ctrTitle"/>
          </p:nvPr>
        </p:nvSpPr>
        <p:spPr>
          <a:xfrm>
            <a:off x="382588" y="142875"/>
            <a:ext cx="8315325" cy="1439863"/>
          </a:xfrm>
        </p:spPr>
        <p:txBody>
          <a:bodyPr/>
          <a:lstStyle/>
          <a:p>
            <a:pPr algn="ctr" eaLnBrk="1" hangingPunct="1"/>
            <a:r>
              <a:rPr lang="de-DE" altLang="de-DE" b="1" smtClean="0">
                <a:latin typeface="Calibri" pitchFamily="34" charset="0"/>
              </a:rPr>
              <a:t>Rehabilitation of Klingenberg Dam – now fit for another 100 years</a:t>
            </a:r>
          </a:p>
        </p:txBody>
      </p:sp>
      <p:sp>
        <p:nvSpPr>
          <p:cNvPr id="21507" name="Untertitel 6"/>
          <p:cNvSpPr>
            <a:spLocks noGrp="1"/>
          </p:cNvSpPr>
          <p:nvPr>
            <p:ph type="subTitle" idx="1"/>
          </p:nvPr>
        </p:nvSpPr>
        <p:spPr>
          <a:xfrm>
            <a:off x="479425" y="5408613"/>
            <a:ext cx="8315325" cy="1169987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endParaRPr lang="de-DE" altLang="de-DE" dirty="0" smtClean="0"/>
          </a:p>
          <a:p>
            <a:pPr eaLnBrk="1" hangingPunct="1">
              <a:defRPr/>
            </a:pPr>
            <a:endParaRPr lang="de-DE" altLang="de-DE" sz="44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de-DE" altLang="de-DE" sz="44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de-DE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Michael HEILAND (Managing </a:t>
            </a:r>
            <a:r>
              <a:rPr lang="de-DE" altLang="de-DE" sz="4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Director</a:t>
            </a:r>
            <a:r>
              <a:rPr lang="de-DE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Lahmeyer-Hydroprojekt Weimar, </a:t>
            </a:r>
            <a:r>
              <a:rPr lang="de-DE" altLang="de-DE" sz="4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member</a:t>
            </a:r>
            <a:r>
              <a:rPr lang="de-DE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4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de-DE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c</a:t>
            </a:r>
            <a:r>
              <a:rPr lang="en-GB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hair of  </a:t>
            </a:r>
            <a:r>
              <a:rPr lang="en-GB" altLang="de-DE" sz="4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GermanCOLD</a:t>
            </a:r>
            <a:r>
              <a:rPr lang="en-GB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en-GB" altLang="de-DE" sz="4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Dr.</a:t>
            </a:r>
            <a:r>
              <a:rPr lang="en-GB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Hans-Ulrich SIEBER </a:t>
            </a:r>
            <a:r>
              <a:rPr lang="en-GB" altLang="de-DE" sz="4400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GB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Managing Director, State Reservoir Administration of Saxony, chairman of  </a:t>
            </a:r>
            <a:r>
              <a:rPr lang="en-GB" altLang="de-DE" sz="4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GermanCOLD</a:t>
            </a:r>
            <a:r>
              <a:rPr lang="en-GB" altLang="de-DE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algn="ctr" eaLnBrk="1" hangingPunct="1">
              <a:defRPr/>
            </a:pPr>
            <a:endParaRPr lang="de-DE" altLang="de-DE" sz="4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de-DE" altLang="de-DE" sz="5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French Dam Symposium, Grenoble, 31.January 2014</a:t>
            </a:r>
          </a:p>
          <a:p>
            <a:pPr eaLnBrk="1" hangingPunct="1">
              <a:defRPr/>
            </a:pPr>
            <a:endParaRPr lang="de-DE" altLang="de-DE" dirty="0" smtClean="0"/>
          </a:p>
        </p:txBody>
      </p:sp>
      <p:pic>
        <p:nvPicPr>
          <p:cNvPr id="57348" name="Picture 1040" descr="P10309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9425" y="1989138"/>
            <a:ext cx="38481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H:\WBK1\WBK\Bilder\DSCF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363" y="1989138"/>
            <a:ext cx="37655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168400"/>
            <a:ext cx="8056562" cy="5689600"/>
          </a:xfrm>
        </p:spPr>
        <p:txBody>
          <a:bodyPr/>
          <a:lstStyle/>
          <a:p>
            <a:pPr marL="0" indent="0" eaLnBrk="1" hangingPunct="1">
              <a:buFont typeface="Arial Unicode MS" pitchFamily="34" charset="-128"/>
              <a:buNone/>
              <a:defRPr/>
            </a:pPr>
            <a:r>
              <a:rPr lang="de-DE" sz="2000" b="1" dirty="0">
                <a:latin typeface="Calibri" panose="020F0502020204030204" pitchFamily="34" charset="0"/>
              </a:rPr>
              <a:t>Klingenberg </a:t>
            </a:r>
            <a:r>
              <a:rPr lang="de-DE" sz="2000" b="1" dirty="0" err="1" smtClean="0">
                <a:latin typeface="Calibri" panose="020F0502020204030204" pitchFamily="34" charset="0"/>
              </a:rPr>
              <a:t>dam</a:t>
            </a:r>
            <a:r>
              <a:rPr lang="de-DE" sz="2000" b="1" dirty="0" smtClean="0">
                <a:latin typeface="Calibri" panose="020F0502020204030204" pitchFamily="34" charset="0"/>
              </a:rPr>
              <a:t>  -  Special </a:t>
            </a:r>
            <a:r>
              <a:rPr lang="de-DE" sz="2000" b="1" dirty="0" err="1" smtClean="0">
                <a:latin typeface="Calibri" panose="020F0502020204030204" pitchFamily="34" charset="0"/>
              </a:rPr>
              <a:t>challenges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of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the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rehabilitation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guarantee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raw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supply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waterworks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according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demand</a:t>
            </a:r>
            <a:r>
              <a:rPr lang="de-DE" dirty="0" smtClean="0">
                <a:latin typeface="Calibri" panose="020F0502020204030204" pitchFamily="34" charset="0"/>
              </a:rPr>
              <a:t> (</a:t>
            </a:r>
            <a:r>
              <a:rPr lang="de-DE" dirty="0" err="1" smtClean="0">
                <a:latin typeface="Calibri" panose="020F0502020204030204" pitchFamily="34" charset="0"/>
              </a:rPr>
              <a:t>average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</a:rPr>
              <a:t>1 m³/s, max. 1,28 m³/s) </a:t>
            </a:r>
            <a:r>
              <a:rPr lang="de-DE" dirty="0" err="1" smtClean="0">
                <a:latin typeface="Calibri" panose="020F0502020204030204" pitchFamily="34" charset="0"/>
              </a:rPr>
              <a:t>during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rehabilitation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dam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b="1" i="1" dirty="0" err="1" smtClean="0">
                <a:latin typeface="Calibri" panose="020F0502020204030204" pitchFamily="34" charset="0"/>
              </a:rPr>
              <a:t>without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interruption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during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empty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reservoir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over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approx</a:t>
            </a:r>
            <a:r>
              <a:rPr lang="de-DE" b="1" i="1" dirty="0" smtClean="0">
                <a:latin typeface="Calibri" panose="020F0502020204030204" pitchFamily="34" charset="0"/>
              </a:rPr>
              <a:t>. </a:t>
            </a:r>
            <a:r>
              <a:rPr lang="de-DE" b="1" i="1" dirty="0" err="1" smtClean="0">
                <a:latin typeface="Calibri" panose="020F0502020204030204" pitchFamily="34" charset="0"/>
              </a:rPr>
              <a:t>two</a:t>
            </a:r>
            <a:r>
              <a:rPr lang="de-DE" b="1" i="1" dirty="0" smtClean="0">
                <a:latin typeface="Calibri" panose="020F0502020204030204" pitchFamily="34" charset="0"/>
              </a:rPr>
              <a:t> </a:t>
            </a:r>
            <a:r>
              <a:rPr lang="de-DE" b="1" i="1" dirty="0" err="1" smtClean="0">
                <a:latin typeface="Calibri" panose="020F0502020204030204" pitchFamily="34" charset="0"/>
              </a:rPr>
              <a:t>years</a:t>
            </a:r>
            <a:endParaRPr lang="de-DE" b="1" i="1" dirty="0" smtClean="0">
              <a:latin typeface="Calibri" panose="020F0502020204030204" pitchFamily="34" charset="0"/>
            </a:endParaRPr>
          </a:p>
          <a:p>
            <a:pPr eaLnBrk="1" hangingPunct="1"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de-DE" dirty="0" err="1" smtClean="0">
                <a:latin typeface="Calibri" panose="020F0502020204030204" pitchFamily="34" charset="0"/>
              </a:rPr>
              <a:t>Temporarily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replacement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supply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from</a:t>
            </a:r>
            <a:r>
              <a:rPr lang="de-DE" dirty="0" smtClean="0">
                <a:latin typeface="Calibri" panose="020F0502020204030204" pitchFamily="34" charset="0"/>
              </a:rPr>
              <a:t> Klingenberg </a:t>
            </a:r>
            <a:r>
              <a:rPr lang="de-DE" dirty="0" err="1" smtClean="0">
                <a:latin typeface="Calibri" panose="020F0502020204030204" pitchFamily="34" charset="0"/>
              </a:rPr>
              <a:t>reservoir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</a:rPr>
              <a:t> a </a:t>
            </a:r>
            <a:r>
              <a:rPr lang="de-DE" dirty="0" err="1" smtClean="0">
                <a:latin typeface="Calibri" panose="020F0502020204030204" pitchFamily="34" charset="0"/>
              </a:rPr>
              <a:t>system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other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existing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reservoirs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connected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pipelines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tunnels</a:t>
            </a:r>
            <a:endParaRPr lang="de-DE" b="1" i="1" dirty="0" smtClean="0">
              <a:latin typeface="Calibri" panose="020F0502020204030204" pitchFamily="34" charset="0"/>
            </a:endParaRPr>
          </a:p>
          <a:p>
            <a:pPr eaLnBrk="1" hangingPunct="1"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To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ensure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water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quality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sufficiently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suitable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for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the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conditions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the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waterworks</a:t>
            </a:r>
            <a:endParaRPr lang="de-DE" dirty="0" smtClean="0">
              <a:latin typeface="Calibri" panose="020F0502020204030204" pitchFamily="34" charset="0"/>
              <a:sym typeface="Wingdings"/>
            </a:endParaRPr>
          </a:p>
          <a:p>
            <a:pPr eaLnBrk="1" hangingPunct="1"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Maintain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flood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protection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the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Weißeritz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river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valley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continously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by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retaining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of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9 Mio. m</a:t>
            </a:r>
            <a:r>
              <a:rPr lang="de-DE" baseline="30000" dirty="0" smtClean="0">
                <a:latin typeface="Calibri" panose="020F0502020204030204" pitchFamily="34" charset="0"/>
                <a:sym typeface="Wingdings"/>
              </a:rPr>
              <a:t>3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water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the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system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consisting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of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Klingenberg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dam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and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the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upstream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situated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Lehnmuehle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sym typeface="Wingdings"/>
              </a:rPr>
              <a:t>dam</a:t>
            </a:r>
            <a:r>
              <a:rPr lang="de-DE" dirty="0" smtClean="0">
                <a:latin typeface="Calibri" panose="020F0502020204030204" pitchFamily="34" charset="0"/>
                <a:sym typeface="Wingdings"/>
              </a:rPr>
              <a:t> </a:t>
            </a:r>
            <a:endParaRPr lang="de-DE" dirty="0" smtClean="0">
              <a:latin typeface="Calibri" panose="020F0502020204030204" pitchFamily="34" charset="0"/>
            </a:endParaRPr>
          </a:p>
        </p:txBody>
      </p:sp>
      <p:sp>
        <p:nvSpPr>
          <p:cNvPr id="66563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C1EF7C8-9B9F-4958-8696-4E71BA8BC044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247650" y="909638"/>
            <a:ext cx="81899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Klingenberg dam  -  Rehabilitation measures  from 2005 to 2013</a:t>
            </a:r>
          </a:p>
        </p:txBody>
      </p:sp>
      <p:sp>
        <p:nvSpPr>
          <p:cNvPr id="67587" name="Rectangle 17"/>
          <p:cNvSpPr>
            <a:spLocks noChangeArrowheads="1"/>
          </p:cNvSpPr>
          <p:nvPr/>
        </p:nvSpPr>
        <p:spPr bwMode="auto">
          <a:xfrm>
            <a:off x="3995738" y="1447800"/>
            <a:ext cx="499268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marL="342900" indent="-342900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Wingdings" pitchFamily="2" charset="2"/>
              <a:buNone/>
            </a:pPr>
            <a:r>
              <a:rPr lang="de-DE" altLang="de-DE" sz="16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Phase 1: 2005 – 2009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Construction of a new by-pass tunnel (TBM)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Removal of the destroyed old pre-dam and erection of the new pre-dam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Installation of the facilities for replacement of the raw water of the Klingenberg reservoir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Excavation (blasting) of the inspection gallery in the main dam (at impounded reservoir)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Erection of appurtenant works (e.g. water-depth gauges)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Wingdings" pitchFamily="2" charset="2"/>
              <a:buNone/>
            </a:pPr>
            <a:r>
              <a:rPr lang="de-DE" altLang="de-DE" sz="16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Phase 2: 2009 – 2013 (empty reservoir 2010 -2011)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Reconstruction of the upstream face, the crest and the downstream face of the main dam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Rehabilitation of the spillway, the cascade and the stilling basin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Installation of technical equipment (water intakes, outlet works, monitoring systems)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006751"/>
              </a:buClr>
              <a:buFont typeface="Arial" pitchFamily="34" charset="0"/>
              <a:buChar char="•"/>
            </a:pPr>
            <a:r>
              <a:rPr lang="de-DE" altLang="de-DE" sz="1600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Removal of parts of sediment from reservoir bottom</a:t>
            </a:r>
          </a:p>
        </p:txBody>
      </p:sp>
      <p:pic>
        <p:nvPicPr>
          <p:cNvPr id="67588" name="Picture 18" descr="Gesamtkarte_col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30000" contrast="1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47650" y="1449388"/>
            <a:ext cx="3530600" cy="4410075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Regelquerschnit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70388" y="3289300"/>
            <a:ext cx="4575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Inhaltsplatzhalter 8"/>
          <p:cNvSpPr>
            <a:spLocks noGrp="1"/>
          </p:cNvSpPr>
          <p:nvPr>
            <p:ph sz="quarter" idx="1"/>
          </p:nvPr>
        </p:nvSpPr>
        <p:spPr>
          <a:xfrm>
            <a:off x="611188" y="895350"/>
            <a:ext cx="8424862" cy="585788"/>
          </a:xfr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r>
              <a:rPr lang="de-DE" altLang="de-DE" sz="2000" b="1" smtClean="0">
                <a:latin typeface="Calibri" pitchFamily="34" charset="0"/>
              </a:rPr>
              <a:t>By-pass tunnel (flood &amp; raw water tunnel) under construction, 3.2 km </a:t>
            </a:r>
          </a:p>
        </p:txBody>
      </p:sp>
      <p:pic>
        <p:nvPicPr>
          <p:cNvPr id="68612" name="Picture 3" descr="Klingenberg_HWE-S_Durchschlag-21_Sennewal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692650" y="1360488"/>
            <a:ext cx="3006725" cy="2203450"/>
          </a:xfrm>
        </p:spPr>
      </p:pic>
      <p:sp>
        <p:nvSpPr>
          <p:cNvPr id="68613" name="Foliennummernplatzhalt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7622E30-7BCF-4884-89D8-95392A4C1D5E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68614" name="Picture 7" descr="imm026_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188" y="1336675"/>
            <a:ext cx="3430587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13" y="863600"/>
            <a:ext cx="8235950" cy="660400"/>
          </a:xfrm>
        </p:spPr>
        <p:txBody>
          <a:bodyPr/>
          <a:lstStyle/>
          <a:p>
            <a:r>
              <a:rPr lang="de-DE" altLang="de-DE" b="1" smtClean="0">
                <a:latin typeface="Calibri" pitchFamily="34" charset="0"/>
              </a:rPr>
              <a:t>Klingenberg Dam  -  Cross section of new homogeneous pre-dam              </a:t>
            </a:r>
          </a:p>
        </p:txBody>
      </p:sp>
      <p:pic>
        <p:nvPicPr>
          <p:cNvPr id="69635" name="Picture 3" descr="Längsschnit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90500" y="1898650"/>
            <a:ext cx="8785225" cy="363378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Inhaltsplatzhalter 8"/>
          <p:cNvSpPr>
            <a:spLocks noGrp="1"/>
          </p:cNvSpPr>
          <p:nvPr>
            <p:ph sz="quarter" idx="1"/>
          </p:nvPr>
        </p:nvSpPr>
        <p:spPr>
          <a:xfrm>
            <a:off x="669925" y="1304925"/>
            <a:ext cx="7394575" cy="468313"/>
          </a:xfrm>
        </p:spPr>
        <p:txBody>
          <a:bodyPr/>
          <a:lstStyle/>
          <a:p>
            <a:pPr marL="0" indent="0" algn="ctr">
              <a:buFont typeface="Arial Unicode MS" pitchFamily="34" charset="-128"/>
              <a:buNone/>
            </a:pPr>
            <a:r>
              <a:rPr lang="de-DE" altLang="de-DE" sz="2000" b="1" smtClean="0">
                <a:latin typeface="Calibri" pitchFamily="34" charset="0"/>
              </a:rPr>
              <a:t>New pre-dam of the Klingenberg reservoir after impounding</a:t>
            </a:r>
          </a:p>
        </p:txBody>
      </p:sp>
      <p:sp>
        <p:nvSpPr>
          <p:cNvPr id="70659" name="Foliennummernplatzhalt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3E5DF5F5-0874-44BF-8178-63530A6ACACB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67188" y="3159125"/>
            <a:ext cx="4413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TS Klinge_Einlaufbauwerk Vorsperre I Stand Okt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44418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81088" y="1220788"/>
            <a:ext cx="6661150" cy="5195887"/>
          </a:xfrm>
        </p:spPr>
      </p:pic>
      <p:sp>
        <p:nvSpPr>
          <p:cNvPr id="71683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0F93952-3113-43FC-A785-72B34EBB6930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  <p:sp>
        <p:nvSpPr>
          <p:cNvPr id="71684" name="Textfeld 6"/>
          <p:cNvSpPr txBox="1">
            <a:spLocks noChangeArrowheads="1"/>
          </p:cNvSpPr>
          <p:nvPr/>
        </p:nvSpPr>
        <p:spPr bwMode="auto">
          <a:xfrm>
            <a:off x="1073150" y="1252538"/>
            <a:ext cx="76057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Temporary replacement of raw water from Klingenberg dam</a:t>
            </a:r>
          </a:p>
        </p:txBody>
      </p:sp>
      <p:sp>
        <p:nvSpPr>
          <p:cNvPr id="71685" name="Textfeld 8"/>
          <p:cNvSpPr txBox="1">
            <a:spLocks noChangeArrowheads="1"/>
          </p:cNvSpPr>
          <p:nvPr/>
        </p:nvSpPr>
        <p:spPr bwMode="auto">
          <a:xfrm>
            <a:off x="5329238" y="5584825"/>
            <a:ext cx="13319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333333"/>
                </a:solidFill>
                <a:cs typeface="Arial" pitchFamily="34" charset="0"/>
              </a:rPr>
              <a:t>By-pass tunnel</a:t>
            </a:r>
          </a:p>
        </p:txBody>
      </p:sp>
      <p:sp>
        <p:nvSpPr>
          <p:cNvPr id="7" name="Ellipse 6"/>
          <p:cNvSpPr>
            <a:spLocks noChangeArrowheads="1"/>
          </p:cNvSpPr>
          <p:nvPr/>
        </p:nvSpPr>
        <p:spPr bwMode="auto">
          <a:xfrm>
            <a:off x="3357563" y="3122613"/>
            <a:ext cx="809625" cy="8556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 sz="2400">
              <a:cs typeface="Arial" pitchFamily="34" charset="0"/>
            </a:endParaRPr>
          </a:p>
        </p:txBody>
      </p:sp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2232025" y="4649788"/>
            <a:ext cx="809625" cy="8556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 sz="2400">
              <a:cs typeface="Arial" pitchFamily="34" charset="0"/>
            </a:endParaRP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2232025" y="2079625"/>
            <a:ext cx="809625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 sz="240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 sz="quarter"/>
          </p:nvPr>
        </p:nvSpPr>
        <p:spPr>
          <a:xfrm>
            <a:off x="398463" y="930275"/>
            <a:ext cx="6372225" cy="612775"/>
          </a:xfrm>
        </p:spPr>
        <p:txBody>
          <a:bodyPr/>
          <a:lstStyle/>
          <a:p>
            <a:r>
              <a:rPr lang="de-DE" altLang="de-DE" b="1" smtClean="0">
                <a:latin typeface="Calibri" pitchFamily="34" charset="0"/>
              </a:rPr>
              <a:t>New inspection gallery throughout the Klingenberg dam</a:t>
            </a:r>
          </a:p>
        </p:txBody>
      </p:sp>
      <p:sp>
        <p:nvSpPr>
          <p:cNvPr id="72707" name="Inhaltsplatzhalter 2"/>
          <p:cNvSpPr>
            <a:spLocks noGrp="1"/>
          </p:cNvSpPr>
          <p:nvPr>
            <p:ph sz="quarter" idx="2"/>
          </p:nvPr>
        </p:nvSpPr>
        <p:spPr>
          <a:xfrm>
            <a:off x="1827213" y="4884738"/>
            <a:ext cx="3414712" cy="827087"/>
          </a:xfr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r>
              <a:rPr lang="de-DE" altLang="de-DE" b="1" smtClean="0">
                <a:latin typeface="Calibri" pitchFamily="34" charset="0"/>
              </a:rPr>
              <a:t>gallery after completion </a:t>
            </a:r>
          </a:p>
        </p:txBody>
      </p:sp>
      <p:sp>
        <p:nvSpPr>
          <p:cNvPr id="72708" name="Foliennummernplatzhalt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45A81FD-EE0E-4A5F-9527-45BC08F14D89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4500562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9" descr="Y:\Betrieb_OE\Humbsch\Fotodokumentation_Sieber\Ausbau Kontrollgang\DSC06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22863" y="1989138"/>
            <a:ext cx="3709987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7"/>
          <p:cNvSpPr>
            <a:spLocks noGrp="1"/>
          </p:cNvSpPr>
          <p:nvPr>
            <p:ph type="title"/>
          </p:nvPr>
        </p:nvSpPr>
        <p:spPr>
          <a:xfrm>
            <a:off x="515938" y="1133475"/>
            <a:ext cx="7772400" cy="1362075"/>
          </a:xfrm>
        </p:spPr>
        <p:txBody>
          <a:bodyPr/>
          <a:lstStyle/>
          <a:p>
            <a:pPr eaLnBrk="1" hangingPunct="1"/>
            <a:r>
              <a:rPr lang="de-DE" altLang="de-DE" sz="2000" cap="none" smtClean="0"/>
              <a:t>Klingenberg Dam  -  New Inspection Gallery</a:t>
            </a:r>
          </a:p>
        </p:txBody>
      </p:sp>
      <p:sp>
        <p:nvSpPr>
          <p:cNvPr id="73731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1803400" y="1703388"/>
            <a:ext cx="5156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 b="1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3733" name="Oval 14"/>
          <p:cNvSpPr>
            <a:spLocks noChangeArrowheads="1"/>
          </p:cNvSpPr>
          <p:nvPr/>
        </p:nvSpPr>
        <p:spPr bwMode="auto">
          <a:xfrm>
            <a:off x="3717925" y="5335588"/>
            <a:ext cx="109538" cy="142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3734" name="Oval 17"/>
          <p:cNvSpPr>
            <a:spLocks noChangeArrowheads="1"/>
          </p:cNvSpPr>
          <p:nvPr/>
        </p:nvSpPr>
        <p:spPr bwMode="auto">
          <a:xfrm>
            <a:off x="2879725" y="5945188"/>
            <a:ext cx="79375" cy="1047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468313" y="1827213"/>
            <a:ext cx="45529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excavation under full reservoir level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30 m head, min. distance to u/s face 3 - 5 m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"drill and blast" method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 = 245 m, A = 6 m²  (w/h 2.0 m / 2.90 m)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 m / working day average advance rate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4 tons total explosive consumption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state of stress calculation due to blast exposure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measurement program 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excellent material properities - no liner required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installation of dam instrumentation systems 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lvl="1">
              <a:spcBef>
                <a:spcPct val="2000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373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13350" y="1360488"/>
            <a:ext cx="393065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0" descr="G:\IWD\Dell Workstation Bey84c\Eigene Dateien-Haufe\Exkursion\09_WBK Klingenberg 2010\Bilder Klingenberg WBK2010\Klingenfot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4825" y="3881438"/>
            <a:ext cx="31877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1613" y="908050"/>
            <a:ext cx="15049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Inhaltsplatzhalter 2"/>
          <p:cNvSpPr>
            <a:spLocks noGrp="1"/>
          </p:cNvSpPr>
          <p:nvPr>
            <p:ph sz="quarter" idx="1"/>
          </p:nvPr>
        </p:nvSpPr>
        <p:spPr>
          <a:xfrm>
            <a:off x="836613" y="1135063"/>
            <a:ext cx="8461375" cy="944562"/>
          </a:xfr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r>
              <a:rPr lang="de-DE" altLang="de-DE" sz="2000" b="1" smtClean="0">
                <a:latin typeface="Calibri" pitchFamily="34" charset="0"/>
              </a:rPr>
              <a:t>Klingenberg Dam  -  Reconstruction of the dam body </a:t>
            </a:r>
          </a:p>
          <a:p>
            <a:pPr marL="0" indent="0">
              <a:buFont typeface="Arial Unicode MS" pitchFamily="34" charset="-128"/>
              <a:buNone/>
            </a:pPr>
            <a:r>
              <a:rPr lang="de-DE" altLang="de-DE" sz="2000" b="1" smtClean="0">
                <a:latin typeface="Calibri" pitchFamily="34" charset="0"/>
              </a:rPr>
              <a:t>Demolition of the upstream concrete cover and dam crest</a:t>
            </a:r>
          </a:p>
        </p:txBody>
      </p:sp>
      <p:sp>
        <p:nvSpPr>
          <p:cNvPr id="74755" name="Foliennummernplatzhalt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889304B-CFDC-455F-A12C-32AE273BE3BE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74756" name="Picture 6" descr="DSC02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6613" y="2214563"/>
            <a:ext cx="71342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5779" name="Titel 7"/>
          <p:cNvSpPr>
            <a:spLocks/>
          </p:cNvSpPr>
          <p:nvPr/>
        </p:nvSpPr>
        <p:spPr bwMode="auto">
          <a:xfrm>
            <a:off x="457200" y="863600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de-DE" altLang="de-DE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</a:br>
            <a: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Reconstruction of the dam crest</a:t>
            </a:r>
            <a:endParaRPr lang="de-DE" altLang="de-DE" sz="2000" u="sng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468313" y="1677988"/>
            <a:ext cx="4210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8313" y="1681163"/>
            <a:ext cx="4689475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541338" indent="-187325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problem: no seal, seepage, lime mortar outbreak, discharged on d/s face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leach flags 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decay due to frost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leaching of the masonry 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solution: removal, new construction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crest plate =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toe of the parapet wall</a:t>
            </a: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=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top end of the upstream sealing layer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sealing layer + 4</a:t>
            </a: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 cm (wave action safety - DIN 19700)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partial demolition of crest building –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enlarged modestly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rehabilitation in compliance with German monument preservation order 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49875" y="1179513"/>
            <a:ext cx="354488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DSC0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37175" y="3011488"/>
            <a:ext cx="35575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49875" y="3024188"/>
            <a:ext cx="354488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7"/>
          <p:cNvSpPr>
            <a:spLocks noGrp="1"/>
          </p:cNvSpPr>
          <p:nvPr>
            <p:ph type="title"/>
          </p:nvPr>
        </p:nvSpPr>
        <p:spPr>
          <a:xfrm>
            <a:off x="431800" y="1133475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smtClean="0"/>
              <a:t>Content</a:t>
            </a:r>
          </a:p>
        </p:txBody>
      </p:sp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8372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31800" y="1701800"/>
            <a:ext cx="5291138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6700" indent="-266700" eaLnBrk="0" hangingPunct="0"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de-DE" altLang="de-DE" sz="1800" dirty="0" err="1" smtClean="0">
                <a:ea typeface="+mn-ea"/>
                <a:cs typeface="Arial" charset="0"/>
              </a:rPr>
              <a:t>Introduction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de-DE" altLang="de-DE" sz="1800" dirty="0" err="1" smtClean="0">
                <a:ea typeface="+mn-ea"/>
                <a:cs typeface="Arial" charset="0"/>
              </a:rPr>
              <a:t>Objectives</a:t>
            </a:r>
            <a:r>
              <a:rPr lang="de-DE" altLang="de-DE" sz="1800" dirty="0" smtClean="0">
                <a:ea typeface="+mn-ea"/>
                <a:cs typeface="Arial" charset="0"/>
              </a:rPr>
              <a:t>, </a:t>
            </a:r>
            <a:r>
              <a:rPr lang="de-DE" altLang="de-DE" sz="1800" dirty="0" err="1" smtClean="0">
                <a:ea typeface="+mn-ea"/>
                <a:cs typeface="Arial" charset="0"/>
              </a:rPr>
              <a:t>callenges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Phase 1 </a:t>
            </a:r>
            <a:r>
              <a:rPr lang="de-DE" altLang="de-DE" sz="1800" dirty="0" err="1" smtClean="0">
                <a:ea typeface="+mn-ea"/>
                <a:cs typeface="Arial" charset="0"/>
              </a:rPr>
              <a:t>of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rehabilitation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err="1" smtClean="0">
                <a:ea typeface="+mn-ea"/>
                <a:cs typeface="Arial" charset="0"/>
              </a:rPr>
              <a:t>Raw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water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replacement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New </a:t>
            </a:r>
            <a:r>
              <a:rPr lang="de-DE" altLang="de-DE" sz="1800" dirty="0" err="1" smtClean="0">
                <a:ea typeface="+mn-ea"/>
                <a:cs typeface="Arial" charset="0"/>
              </a:rPr>
              <a:t>by</a:t>
            </a:r>
            <a:r>
              <a:rPr lang="de-DE" altLang="de-DE" sz="1800" dirty="0" smtClean="0">
                <a:ea typeface="+mn-ea"/>
                <a:cs typeface="Arial" charset="0"/>
              </a:rPr>
              <a:t>-pass </a:t>
            </a:r>
            <a:r>
              <a:rPr lang="de-DE" altLang="de-DE" sz="1800" dirty="0" err="1" smtClean="0">
                <a:ea typeface="+mn-ea"/>
                <a:cs typeface="Arial" charset="0"/>
              </a:rPr>
              <a:t>tunnel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New </a:t>
            </a:r>
            <a:r>
              <a:rPr lang="de-DE" altLang="de-DE" sz="1800" dirty="0" err="1" smtClean="0">
                <a:ea typeface="+mn-ea"/>
                <a:cs typeface="Arial" charset="0"/>
              </a:rPr>
              <a:t>pre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dam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New </a:t>
            </a:r>
            <a:r>
              <a:rPr lang="de-DE" altLang="de-DE" sz="1800" dirty="0" err="1" smtClean="0">
                <a:ea typeface="+mn-ea"/>
                <a:cs typeface="Arial" charset="0"/>
              </a:rPr>
              <a:t>inspection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gallery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Phase 2 </a:t>
            </a:r>
            <a:r>
              <a:rPr lang="de-DE" altLang="de-DE" sz="1800" dirty="0" err="1" smtClean="0">
                <a:ea typeface="+mn-ea"/>
                <a:cs typeface="Arial" charset="0"/>
              </a:rPr>
              <a:t>of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rehabilitation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Dam </a:t>
            </a:r>
            <a:r>
              <a:rPr lang="de-DE" altLang="de-DE" sz="1800" dirty="0" err="1" smtClean="0">
                <a:ea typeface="+mn-ea"/>
                <a:cs typeface="Arial" charset="0"/>
              </a:rPr>
              <a:t>body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err="1" smtClean="0">
                <a:ea typeface="+mn-ea"/>
                <a:cs typeface="Arial" charset="0"/>
              </a:rPr>
              <a:t>Spillway</a:t>
            </a:r>
            <a:r>
              <a:rPr lang="de-DE" altLang="de-DE" sz="1800" dirty="0" smtClean="0">
                <a:ea typeface="+mn-ea"/>
                <a:cs typeface="Arial" charset="0"/>
              </a:rPr>
              <a:t>, </a:t>
            </a:r>
            <a:r>
              <a:rPr lang="de-DE" altLang="de-DE" sz="1800" dirty="0" err="1" smtClean="0">
                <a:ea typeface="+mn-ea"/>
                <a:cs typeface="Arial" charset="0"/>
              </a:rPr>
              <a:t>cascade</a:t>
            </a:r>
            <a:r>
              <a:rPr lang="de-DE" altLang="de-DE" sz="1800" dirty="0" smtClean="0">
                <a:ea typeface="+mn-ea"/>
                <a:cs typeface="Arial" charset="0"/>
              </a:rPr>
              <a:t>, </a:t>
            </a:r>
            <a:r>
              <a:rPr lang="de-DE" altLang="de-DE" sz="1800" dirty="0" err="1" smtClean="0">
                <a:ea typeface="+mn-ea"/>
                <a:cs typeface="Arial" charset="0"/>
              </a:rPr>
              <a:t>stilling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basin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New </a:t>
            </a:r>
            <a:r>
              <a:rPr lang="de-DE" altLang="de-DE" sz="1800" dirty="0" err="1" smtClean="0">
                <a:ea typeface="+mn-ea"/>
                <a:cs typeface="Arial" charset="0"/>
              </a:rPr>
              <a:t>Intake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  <a:r>
              <a:rPr lang="de-DE" altLang="de-DE" sz="1800" dirty="0" err="1" smtClean="0">
                <a:ea typeface="+mn-ea"/>
                <a:cs typeface="Arial" charset="0"/>
              </a:rPr>
              <a:t>tower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Technical </a:t>
            </a:r>
            <a:r>
              <a:rPr lang="de-DE" altLang="de-DE" sz="1800" dirty="0" err="1" smtClean="0">
                <a:ea typeface="+mn-ea"/>
                <a:cs typeface="Arial" charset="0"/>
              </a:rPr>
              <a:t>equipment</a:t>
            </a:r>
            <a:r>
              <a:rPr lang="de-DE" altLang="de-DE" sz="1800" dirty="0" smtClean="0">
                <a:ea typeface="+mn-ea"/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de-DE" altLang="de-DE" sz="1800" dirty="0" smtClean="0">
                <a:ea typeface="+mn-ea"/>
                <a:cs typeface="Arial" charset="0"/>
              </a:rPr>
              <a:t>Sediment </a:t>
            </a:r>
            <a:r>
              <a:rPr lang="de-DE" altLang="de-DE" sz="1800" dirty="0" err="1" smtClean="0">
                <a:ea typeface="+mn-ea"/>
                <a:cs typeface="Arial" charset="0"/>
              </a:rPr>
              <a:t>removal</a:t>
            </a:r>
            <a:endParaRPr lang="de-DE" altLang="de-DE" sz="1800" dirty="0" smtClean="0"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de-DE" altLang="de-DE" sz="1800" dirty="0" err="1" smtClean="0">
                <a:ea typeface="+mn-ea"/>
                <a:cs typeface="Arial" charset="0"/>
              </a:rPr>
              <a:t>Conclusion</a:t>
            </a:r>
            <a:endParaRPr lang="de-DE" altLang="de-DE" sz="1800" dirty="0" smtClean="0">
              <a:ea typeface="+mn-ea"/>
              <a:cs typeface="Arial" charset="0"/>
            </a:endParaRPr>
          </a:p>
        </p:txBody>
      </p:sp>
      <p:pic>
        <p:nvPicPr>
          <p:cNvPr id="58374" name="Picture 9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4763" y="1208088"/>
            <a:ext cx="476885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AutoShape 19"/>
          <p:cNvSpPr>
            <a:spLocks noChangeArrowheads="1"/>
          </p:cNvSpPr>
          <p:nvPr/>
        </p:nvSpPr>
        <p:spPr bwMode="auto">
          <a:xfrm rot="4262309">
            <a:off x="6756400" y="4435475"/>
            <a:ext cx="1403350" cy="711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09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76" y="13384"/>
                </a:moveTo>
                <a:cubicBezTo>
                  <a:pt x="1633" y="12544"/>
                  <a:pt x="1510" y="11674"/>
                  <a:pt x="1510" y="10800"/>
                </a:cubicBezTo>
                <a:cubicBezTo>
                  <a:pt x="1510" y="5669"/>
                  <a:pt x="5669" y="1510"/>
                  <a:pt x="10800" y="1510"/>
                </a:cubicBezTo>
                <a:cubicBezTo>
                  <a:pt x="15930" y="1510"/>
                  <a:pt x="20090" y="5669"/>
                  <a:pt x="20090" y="10800"/>
                </a:cubicBezTo>
                <a:cubicBezTo>
                  <a:pt x="20090" y="11674"/>
                  <a:pt x="19966" y="12544"/>
                  <a:pt x="19723" y="13384"/>
                </a:cubicBezTo>
                <a:lnTo>
                  <a:pt x="21173" y="13804"/>
                </a:lnTo>
                <a:cubicBezTo>
                  <a:pt x="21456" y="12828"/>
                  <a:pt x="21600" y="11816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816"/>
                  <a:pt x="143" y="12828"/>
                  <a:pt x="426" y="13804"/>
                </a:cubicBezTo>
                <a:lnTo>
                  <a:pt x="1876" y="1338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de-DE"/>
          </a:p>
        </p:txBody>
      </p:sp>
      <p:sp>
        <p:nvSpPr>
          <p:cNvPr id="58376" name="Freeform 24"/>
          <p:cNvSpPr>
            <a:spLocks/>
          </p:cNvSpPr>
          <p:nvPr/>
        </p:nvSpPr>
        <p:spPr bwMode="auto">
          <a:xfrm rot="159212">
            <a:off x="5037138" y="4329113"/>
            <a:ext cx="1398587" cy="842962"/>
          </a:xfrm>
          <a:custGeom>
            <a:avLst/>
            <a:gdLst>
              <a:gd name="T0" fmla="*/ 2147483647 w 1006"/>
              <a:gd name="T1" fmla="*/ 0 h 485"/>
              <a:gd name="T2" fmla="*/ 2147483647 w 1006"/>
              <a:gd name="T3" fmla="*/ 2147483647 h 485"/>
              <a:gd name="T4" fmla="*/ 0 w 1006"/>
              <a:gd name="T5" fmla="*/ 2147483647 h 485"/>
              <a:gd name="T6" fmla="*/ 2147483647 w 1006"/>
              <a:gd name="T7" fmla="*/ 2147483647 h 485"/>
              <a:gd name="T8" fmla="*/ 2147483647 w 1006"/>
              <a:gd name="T9" fmla="*/ 2147483647 h 485"/>
              <a:gd name="T10" fmla="*/ 2147483647 w 1006"/>
              <a:gd name="T11" fmla="*/ 2147483647 h 485"/>
              <a:gd name="T12" fmla="*/ 2147483647 w 1006"/>
              <a:gd name="T13" fmla="*/ 0 h 4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6"/>
              <a:gd name="T22" fmla="*/ 0 h 485"/>
              <a:gd name="T23" fmla="*/ 1006 w 1006"/>
              <a:gd name="T24" fmla="*/ 485 h 4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6" h="485">
                <a:moveTo>
                  <a:pt x="988" y="0"/>
                </a:moveTo>
                <a:lnTo>
                  <a:pt x="180" y="155"/>
                </a:lnTo>
                <a:lnTo>
                  <a:pt x="0" y="431"/>
                </a:lnTo>
                <a:lnTo>
                  <a:pt x="92" y="485"/>
                </a:lnTo>
                <a:lnTo>
                  <a:pt x="249" y="243"/>
                </a:lnTo>
                <a:lnTo>
                  <a:pt x="1006" y="116"/>
                </a:lnTo>
                <a:lnTo>
                  <a:pt x="988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8377" name="AutoShape 26"/>
          <p:cNvSpPr>
            <a:spLocks noChangeArrowheads="1"/>
          </p:cNvSpPr>
          <p:nvPr/>
        </p:nvSpPr>
        <p:spPr bwMode="auto">
          <a:xfrm rot="-10540831">
            <a:off x="5854700" y="4471988"/>
            <a:ext cx="1408113" cy="555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6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15" y="8194"/>
                </a:moveTo>
                <a:cubicBezTo>
                  <a:pt x="2974" y="4195"/>
                  <a:pt x="6637" y="1444"/>
                  <a:pt x="10800" y="1445"/>
                </a:cubicBezTo>
                <a:cubicBezTo>
                  <a:pt x="14962" y="1445"/>
                  <a:pt x="18625" y="4195"/>
                  <a:pt x="19784" y="8194"/>
                </a:cubicBezTo>
                <a:lnTo>
                  <a:pt x="21172" y="7791"/>
                </a:lnTo>
                <a:cubicBezTo>
                  <a:pt x="19833" y="3175"/>
                  <a:pt x="15606" y="-1"/>
                  <a:pt x="10799" y="0"/>
                </a:cubicBezTo>
                <a:cubicBezTo>
                  <a:pt x="5993" y="0"/>
                  <a:pt x="1766" y="3175"/>
                  <a:pt x="427" y="7791"/>
                </a:cubicBezTo>
                <a:lnTo>
                  <a:pt x="1815" y="8194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58378" name="Oval 25"/>
          <p:cNvSpPr>
            <a:spLocks noChangeArrowheads="1"/>
          </p:cNvSpPr>
          <p:nvPr/>
        </p:nvSpPr>
        <p:spPr bwMode="auto">
          <a:xfrm rot="350088">
            <a:off x="6542088" y="4765675"/>
            <a:ext cx="330200" cy="6191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58379" name="AutoShape 18"/>
          <p:cNvSpPr>
            <a:spLocks noChangeArrowheads="1"/>
          </p:cNvSpPr>
          <p:nvPr/>
        </p:nvSpPr>
        <p:spPr bwMode="auto">
          <a:xfrm rot="-10385999">
            <a:off x="5421313" y="4519613"/>
            <a:ext cx="2293937" cy="6635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6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15" y="8194"/>
                </a:moveTo>
                <a:cubicBezTo>
                  <a:pt x="2974" y="4195"/>
                  <a:pt x="6637" y="1444"/>
                  <a:pt x="10800" y="1445"/>
                </a:cubicBezTo>
                <a:cubicBezTo>
                  <a:pt x="14962" y="1445"/>
                  <a:pt x="18625" y="4195"/>
                  <a:pt x="19784" y="8194"/>
                </a:cubicBezTo>
                <a:lnTo>
                  <a:pt x="21172" y="7791"/>
                </a:lnTo>
                <a:cubicBezTo>
                  <a:pt x="19833" y="3175"/>
                  <a:pt x="15606" y="-1"/>
                  <a:pt x="10799" y="0"/>
                </a:cubicBezTo>
                <a:cubicBezTo>
                  <a:pt x="5993" y="0"/>
                  <a:pt x="1766" y="3175"/>
                  <a:pt x="427" y="7791"/>
                </a:cubicBezTo>
                <a:lnTo>
                  <a:pt x="1815" y="819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nimBg="1"/>
      <p:bldP spid="58376" grpId="0" animBg="1"/>
      <p:bldP spid="58377" grpId="0" animBg="1"/>
      <p:bldP spid="58378" grpId="0" animBg="1"/>
      <p:bldP spid="583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6803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6804" name="Titel 7"/>
          <p:cNvSpPr>
            <a:spLocks/>
          </p:cNvSpPr>
          <p:nvPr/>
        </p:nvSpPr>
        <p:spPr bwMode="auto">
          <a:xfrm>
            <a:off x="457200" y="863600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</a:br>
            <a: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Reconstruction of upstream sealing</a:t>
            </a:r>
            <a:endParaRPr lang="de-DE" altLang="de-DE" sz="2000" b="1" u="sng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6805" name="Rectangle 4"/>
          <p:cNvSpPr>
            <a:spLocks noChangeArrowheads="1"/>
          </p:cNvSpPr>
          <p:nvPr/>
        </p:nvSpPr>
        <p:spPr bwMode="auto">
          <a:xfrm>
            <a:off x="468313" y="1677988"/>
            <a:ext cx="4210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66725" y="1584325"/>
            <a:ext cx="4752975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defTabSz="203200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20320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2032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2032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2032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damage of old cement mantle (compressed concrete)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dismantling of ’Intze’-wedge, protective facing, foundation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new sealing (h = 34 m)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grouting at u/s dam toe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sealing wall: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sealing layer (reinf. concrete 40 cm, w/h 8/4 m)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drainage layer (bricks, seepage detection)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sliding layer (bitumen sheet)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compensation layer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elastomeric water stop (joint tape and plates)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570 rock bolts anchored in the dam</a:t>
            </a:r>
          </a:p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2125" y="1344613"/>
            <a:ext cx="330676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G:\IWD\Dell Workstation Bey84c\Eigene Dateien-Haufe\Exkursion\09_WBK Klingenberg 2010\Bilder Klingenberg WBK2010\Klingenfoto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6888" y="3386138"/>
            <a:ext cx="330676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:\WBK1\004_Klingenberg 28062011\DSCF6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6888" y="1344613"/>
            <a:ext cx="330676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H:\WBK1\004_Klingenberg 28062011\DSCF6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29263" y="1344613"/>
            <a:ext cx="33496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7827" name="Titel 7"/>
          <p:cNvSpPr>
            <a:spLocks/>
          </p:cNvSpPr>
          <p:nvPr/>
        </p:nvSpPr>
        <p:spPr bwMode="auto">
          <a:xfrm>
            <a:off x="457200" y="863600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de-DE" altLang="de-DE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</a:br>
            <a: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Klingenberg Dam  -  New intake tower</a:t>
            </a:r>
            <a:endParaRPr lang="de-DE" altLang="de-DE" sz="2000" b="1" u="sng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468313" y="1677988"/>
            <a:ext cx="4210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8313" y="1681163"/>
            <a:ext cx="4497387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3038" indent="-173038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68313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problem 1: decay, massive leaching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high hydraulic gradient in the tower wall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relatively high permeability of the concrete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-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mix-formula of used binder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problem 2: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increased space required for the new pipelines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solution: demolition and new construction  (increased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semi-cylindrical ground-plan)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8 Stories, freight elevator, stairway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3-D FEM-a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nalysis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connection with the sealing wall by sealed expansion joints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Tx/>
              <a:buFontTx/>
              <a:buNone/>
            </a:pPr>
            <a:endParaRPr lang="de-DE" altLang="de-DE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7188" y="1684338"/>
            <a:ext cx="32861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FEM-Turm_bild-2_Quellform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7188" y="3322638"/>
            <a:ext cx="3322637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SCF00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4325" y="1416050"/>
            <a:ext cx="332898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8851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8852" name="Titel 7"/>
          <p:cNvSpPr>
            <a:spLocks/>
          </p:cNvSpPr>
          <p:nvPr/>
        </p:nvSpPr>
        <p:spPr bwMode="auto">
          <a:xfrm>
            <a:off x="457200" y="863600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de-DE" altLang="de-DE" sz="24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</a:br>
            <a: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Klingenberg Dam  -  Repair of downstream face of the dam </a:t>
            </a:r>
            <a:endParaRPr lang="de-DE" altLang="de-DE" sz="2000" b="1" u="sng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468313" y="1677988"/>
            <a:ext cx="4210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66725" y="1824038"/>
            <a:ext cx="3609975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defTabSz="203200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20320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2032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2032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2032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2032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Tx/>
              <a:buChar char="•"/>
            </a:pPr>
            <a:r>
              <a:rPr lang="de-DE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damage of old joints with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partly heavy vegetation 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Tx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danger of falling stones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Tx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joints and stones cleaned with high pressure water jet and grouted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Tx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rehab of joints in compliance with monument preservation order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Tx/>
              <a:buChar char="•"/>
            </a:pPr>
            <a:r>
              <a:rPr lang="en-US" altLang="de-DE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renovated downstream dam face stands out visually</a:t>
            </a:r>
            <a:endParaRPr lang="de-DE" altLang="de-DE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rgbClr val="E2001A"/>
              </a:buClr>
              <a:buSzPct val="70000"/>
              <a:buFontTx/>
              <a:buChar char="•"/>
            </a:pPr>
            <a:endParaRPr lang="de-DE" altLang="de-DE" sz="16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43400" y="1889125"/>
            <a:ext cx="44291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1824038"/>
            <a:ext cx="830421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7"/>
          <p:cNvSpPr>
            <a:spLocks noGrp="1"/>
          </p:cNvSpPr>
          <p:nvPr>
            <p:ph type="title" idx="4294967295"/>
          </p:nvPr>
        </p:nvSpPr>
        <p:spPr>
          <a:xfrm>
            <a:off x="452438" y="1217613"/>
            <a:ext cx="7373937" cy="360362"/>
          </a:xfrm>
        </p:spPr>
        <p:txBody>
          <a:bodyPr/>
          <a:lstStyle/>
          <a:p>
            <a:pPr eaLnBrk="1" hangingPunct="1"/>
            <a:r>
              <a:rPr lang="de-DE" altLang="de-DE" b="1" smtClean="0">
                <a:latin typeface="Calibri" pitchFamily="34" charset="0"/>
              </a:rPr>
              <a:t>Klingenberg Dam – Cascade Spillway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z="1600" smtClean="0"/>
          </a:p>
        </p:txBody>
      </p:sp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79876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sp>
        <p:nvSpPr>
          <p:cNvPr id="79877" name="Rectangle 2"/>
          <p:cNvSpPr>
            <a:spLocks noChangeArrowheads="1"/>
          </p:cNvSpPr>
          <p:nvPr/>
        </p:nvSpPr>
        <p:spPr bwMode="auto">
          <a:xfrm>
            <a:off x="1803400" y="1703388"/>
            <a:ext cx="5156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79878" name="Oval 14"/>
          <p:cNvSpPr>
            <a:spLocks noChangeArrowheads="1"/>
          </p:cNvSpPr>
          <p:nvPr/>
        </p:nvSpPr>
        <p:spPr bwMode="auto">
          <a:xfrm>
            <a:off x="3717925" y="5335588"/>
            <a:ext cx="109538" cy="142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79879" name="Oval 17"/>
          <p:cNvSpPr>
            <a:spLocks noChangeArrowheads="1"/>
          </p:cNvSpPr>
          <p:nvPr/>
        </p:nvSpPr>
        <p:spPr bwMode="auto">
          <a:xfrm>
            <a:off x="2879725" y="5945188"/>
            <a:ext cx="79375" cy="1047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434975" y="1431925"/>
            <a:ext cx="4751388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2563" indent="-182563" defTabSz="182563">
              <a:buClr>
                <a:schemeClr val="tx2"/>
              </a:buClr>
              <a:buSzPct val="70000"/>
              <a:buFontTx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flood</a:t>
            </a:r>
            <a:r>
              <a:rPr lang="de-DE" dirty="0">
                <a:latin typeface="Calibri" pitchFamily="34" charset="0"/>
                <a:ea typeface="+mn-ea"/>
              </a:rPr>
              <a:t> 2002: </a:t>
            </a:r>
            <a:r>
              <a:rPr lang="de-DE" dirty="0" err="1">
                <a:latin typeface="Calibri" pitchFamily="34" charset="0"/>
                <a:ea typeface="+mn-ea"/>
              </a:rPr>
              <a:t>hydraulic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overload</a:t>
            </a:r>
            <a:r>
              <a:rPr lang="de-DE" dirty="0">
                <a:latin typeface="Calibri" pitchFamily="34" charset="0"/>
                <a:ea typeface="+mn-ea"/>
              </a:rPr>
              <a:t>, massive </a:t>
            </a:r>
            <a:r>
              <a:rPr lang="de-DE" dirty="0" err="1">
                <a:latin typeface="Calibri" pitchFamily="34" charset="0"/>
                <a:ea typeface="+mn-ea"/>
              </a:rPr>
              <a:t>damage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</a:p>
          <a:p>
            <a:pPr marL="182563" indent="-182563" defTabSz="182563">
              <a:buClr>
                <a:schemeClr val="tx2"/>
              </a:buClr>
              <a:buSzPct val="70000"/>
              <a:buFontTx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new</a:t>
            </a:r>
            <a:r>
              <a:rPr lang="de-DE" dirty="0">
                <a:latin typeface="Calibri" pitchFamily="34" charset="0"/>
                <a:ea typeface="+mn-ea"/>
              </a:rPr>
              <a:t> design </a:t>
            </a:r>
            <a:r>
              <a:rPr lang="de-DE" dirty="0" err="1">
                <a:latin typeface="Calibri" pitchFamily="34" charset="0"/>
                <a:ea typeface="+mn-ea"/>
              </a:rPr>
              <a:t>flood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inflows</a:t>
            </a:r>
            <a:r>
              <a:rPr lang="de-DE" dirty="0">
                <a:latin typeface="Calibri" pitchFamily="34" charset="0"/>
                <a:ea typeface="+mn-ea"/>
              </a:rPr>
              <a:t> HQ1,000 = 145 m³/s,  HQ10,000 = 224 m³/s </a:t>
            </a:r>
          </a:p>
          <a:p>
            <a:pPr marL="182563" lvl="1" indent="-182563" defTabSz="182563">
              <a:buClr>
                <a:schemeClr val="tx2"/>
              </a:buClr>
              <a:buSzPct val="70000"/>
              <a:buFontTx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completely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new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inlet</a:t>
            </a:r>
            <a:r>
              <a:rPr lang="de-DE" dirty="0">
                <a:latin typeface="Calibri" pitchFamily="34" charset="0"/>
                <a:ea typeface="+mn-ea"/>
              </a:rPr>
              <a:t> design, </a:t>
            </a:r>
            <a:r>
              <a:rPr lang="de-DE" dirty="0" err="1">
                <a:latin typeface="Calibri" pitchFamily="34" charset="0"/>
                <a:ea typeface="+mn-ea"/>
              </a:rPr>
              <a:t>cascades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and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stilling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basin</a:t>
            </a:r>
            <a:r>
              <a:rPr lang="de-DE" dirty="0">
                <a:latin typeface="Calibri" pitchFamily="34" charset="0"/>
                <a:ea typeface="+mn-ea"/>
              </a:rPr>
              <a:t> in </a:t>
            </a:r>
            <a:r>
              <a:rPr lang="en-US" dirty="0">
                <a:latin typeface="Calibri" pitchFamily="34" charset="0"/>
                <a:ea typeface="+mn-ea"/>
              </a:rPr>
              <a:t>compliance with monument preservation order</a:t>
            </a:r>
            <a:endParaRPr lang="de-DE" dirty="0">
              <a:latin typeface="Calibri" pitchFamily="34" charset="0"/>
              <a:ea typeface="+mn-ea"/>
            </a:endParaRPr>
          </a:p>
          <a:p>
            <a:pPr marL="182563" lvl="1" indent="-182563" defTabSz="182563">
              <a:buClr>
                <a:schemeClr val="tx2"/>
              </a:buClr>
              <a:buSzPct val="70000"/>
              <a:buFontTx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hydraulic</a:t>
            </a:r>
            <a:r>
              <a:rPr lang="de-DE" dirty="0">
                <a:latin typeface="Calibri" pitchFamily="34" charset="0"/>
                <a:ea typeface="+mn-ea"/>
              </a:rPr>
              <a:t> model </a:t>
            </a:r>
            <a:r>
              <a:rPr lang="de-DE" dirty="0" err="1">
                <a:latin typeface="Calibri" pitchFamily="34" charset="0"/>
                <a:ea typeface="+mn-ea"/>
              </a:rPr>
              <a:t>tests</a:t>
            </a:r>
            <a:r>
              <a:rPr lang="de-DE" dirty="0">
                <a:latin typeface="Calibri" pitchFamily="34" charset="0"/>
                <a:ea typeface="+mn-ea"/>
              </a:rPr>
              <a:t> (</a:t>
            </a:r>
            <a:r>
              <a:rPr lang="de-DE" dirty="0" err="1">
                <a:latin typeface="Calibri" pitchFamily="34" charset="0"/>
                <a:ea typeface="+mn-ea"/>
              </a:rPr>
              <a:t>scale</a:t>
            </a:r>
            <a:r>
              <a:rPr lang="de-DE" dirty="0">
                <a:latin typeface="Calibri" pitchFamily="34" charset="0"/>
                <a:ea typeface="+mn-ea"/>
              </a:rPr>
              <a:t> 1:30) </a:t>
            </a:r>
          </a:p>
          <a:p>
            <a:pPr marL="182563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new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side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channel</a:t>
            </a:r>
            <a:r>
              <a:rPr lang="de-DE" dirty="0">
                <a:latin typeface="Calibri" pitchFamily="34" charset="0"/>
                <a:ea typeface="+mn-ea"/>
              </a:rPr>
              <a:t> l = 50 m, </a:t>
            </a:r>
            <a:r>
              <a:rPr lang="de-DE" dirty="0" err="1">
                <a:latin typeface="Calibri" pitchFamily="34" charset="0"/>
                <a:ea typeface="+mn-ea"/>
              </a:rPr>
              <a:t>flap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gate</a:t>
            </a:r>
            <a:r>
              <a:rPr lang="de-DE" dirty="0">
                <a:latin typeface="Calibri" pitchFamily="34" charset="0"/>
                <a:ea typeface="+mn-ea"/>
              </a:rPr>
              <a:t> w = 6.3 m </a:t>
            </a:r>
          </a:p>
          <a:p>
            <a:pPr marL="182563" lvl="1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cascade</a:t>
            </a:r>
            <a:r>
              <a:rPr lang="de-DE" dirty="0">
                <a:latin typeface="Calibri" pitchFamily="34" charset="0"/>
                <a:ea typeface="+mn-ea"/>
              </a:rPr>
              <a:t>: </a:t>
            </a:r>
            <a:r>
              <a:rPr lang="de-DE" dirty="0" err="1">
                <a:latin typeface="Calibri" pitchFamily="34" charset="0"/>
                <a:ea typeface="+mn-ea"/>
              </a:rPr>
              <a:t>guidance</a:t>
            </a:r>
            <a:r>
              <a:rPr lang="de-DE" dirty="0">
                <a:latin typeface="Calibri" pitchFamily="34" charset="0"/>
                <a:ea typeface="+mn-ea"/>
              </a:rPr>
              <a:t> wall, </a:t>
            </a:r>
            <a:r>
              <a:rPr lang="de-DE" dirty="0" err="1">
                <a:latin typeface="Calibri" pitchFamily="34" charset="0"/>
                <a:ea typeface="+mn-ea"/>
              </a:rPr>
              <a:t>side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walls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partially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increased</a:t>
            </a:r>
            <a:r>
              <a:rPr lang="de-DE" dirty="0">
                <a:latin typeface="Calibri" pitchFamily="34" charset="0"/>
                <a:ea typeface="+mn-ea"/>
              </a:rPr>
              <a:t>,	</a:t>
            </a:r>
            <a:r>
              <a:rPr lang="de-DE" dirty="0" err="1">
                <a:latin typeface="Calibri" pitchFamily="34" charset="0"/>
                <a:ea typeface="+mn-ea"/>
              </a:rPr>
              <a:t>first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step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omitted</a:t>
            </a:r>
            <a:r>
              <a:rPr lang="de-DE" dirty="0">
                <a:latin typeface="Calibri" pitchFamily="34" charset="0"/>
                <a:ea typeface="+mn-ea"/>
              </a:rPr>
              <a:t>, </a:t>
            </a:r>
            <a:r>
              <a:rPr lang="de-DE" dirty="0" err="1">
                <a:latin typeface="Calibri" pitchFamily="34" charset="0"/>
                <a:ea typeface="+mn-ea"/>
              </a:rPr>
              <a:t>steps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edged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with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concrete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frame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</a:p>
          <a:p>
            <a:pPr marL="182563" lvl="1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deepening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of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stilling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basin</a:t>
            </a:r>
            <a:r>
              <a:rPr lang="de-DE" dirty="0">
                <a:latin typeface="Calibri" pitchFamily="34" charset="0"/>
                <a:ea typeface="+mn-ea"/>
              </a:rPr>
              <a:t> t = 0.4 m </a:t>
            </a:r>
          </a:p>
          <a:p>
            <a:pPr marL="182563" lvl="1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new</a:t>
            </a:r>
            <a:r>
              <a:rPr lang="de-DE" dirty="0">
                <a:latin typeface="Calibri" pitchFamily="34" charset="0"/>
                <a:ea typeface="+mn-ea"/>
              </a:rPr>
              <a:t> end </a:t>
            </a:r>
            <a:r>
              <a:rPr lang="de-DE" dirty="0" err="1">
                <a:latin typeface="Calibri" pitchFamily="34" charset="0"/>
                <a:ea typeface="+mn-ea"/>
              </a:rPr>
              <a:t>sill</a:t>
            </a:r>
            <a:r>
              <a:rPr lang="de-DE" dirty="0">
                <a:latin typeface="Calibri" pitchFamily="34" charset="0"/>
                <a:ea typeface="+mn-ea"/>
              </a:rPr>
              <a:t> h = 2.4 m</a:t>
            </a:r>
          </a:p>
          <a:p>
            <a:pPr marL="182563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new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bridge</a:t>
            </a:r>
            <a:endParaRPr lang="de-DE" dirty="0">
              <a:latin typeface="Calibri" pitchFamily="34" charset="0"/>
              <a:ea typeface="+mn-ea"/>
            </a:endParaRPr>
          </a:p>
          <a:p>
            <a:pPr marL="182563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deepening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of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collection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channel</a:t>
            </a:r>
            <a:endParaRPr lang="de-DE" dirty="0">
              <a:latin typeface="Calibri" pitchFamily="34" charset="0"/>
              <a:ea typeface="+mn-ea"/>
            </a:endParaRPr>
          </a:p>
          <a:p>
            <a:pPr marL="182563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r>
              <a:rPr lang="de-DE" dirty="0" err="1">
                <a:latin typeface="Calibri" pitchFamily="34" charset="0"/>
                <a:ea typeface="+mn-ea"/>
              </a:rPr>
              <a:t>removing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of</a:t>
            </a:r>
            <a:r>
              <a:rPr lang="de-DE" dirty="0">
                <a:latin typeface="Calibri" pitchFamily="34" charset="0"/>
                <a:ea typeface="+mn-ea"/>
              </a:rPr>
              <a:t> </a:t>
            </a:r>
            <a:r>
              <a:rPr lang="de-DE" dirty="0" err="1">
                <a:latin typeface="Calibri" pitchFamily="34" charset="0"/>
                <a:ea typeface="+mn-ea"/>
              </a:rPr>
              <a:t>existing</a:t>
            </a:r>
            <a:r>
              <a:rPr lang="de-DE" dirty="0">
                <a:latin typeface="Calibri" pitchFamily="34" charset="0"/>
                <a:ea typeface="+mn-ea"/>
              </a:rPr>
              <a:t> end </a:t>
            </a:r>
            <a:r>
              <a:rPr lang="de-DE" dirty="0" err="1">
                <a:latin typeface="Calibri" pitchFamily="34" charset="0"/>
                <a:ea typeface="+mn-ea"/>
              </a:rPr>
              <a:t>sill</a:t>
            </a:r>
            <a:endParaRPr lang="de-DE" dirty="0">
              <a:latin typeface="Calibri" pitchFamily="34" charset="0"/>
              <a:ea typeface="+mn-ea"/>
            </a:endParaRPr>
          </a:p>
          <a:p>
            <a:pPr marL="182563" indent="-182563" defTabSz="182563">
              <a:buClr>
                <a:schemeClr val="tx2"/>
              </a:buClr>
              <a:buSzPct val="70000"/>
              <a:buFont typeface="Calibri" pitchFamily="34" charset="0"/>
              <a:buChar char="•"/>
              <a:defRPr/>
            </a:pPr>
            <a:endParaRPr lang="de-DE" sz="1600" dirty="0">
              <a:latin typeface="Calibri" pitchFamily="34" charset="0"/>
              <a:ea typeface="+mn-ea"/>
            </a:endParaRPr>
          </a:p>
          <a:p>
            <a:pPr marL="179388" lvl="1" defTabSz="182563">
              <a:buClr>
                <a:schemeClr val="tx2"/>
              </a:buClr>
              <a:buSzPct val="70000"/>
              <a:buFontTx/>
              <a:buChar char="•"/>
              <a:defRPr/>
            </a:pPr>
            <a:endParaRPr lang="de-DE" sz="1600" dirty="0">
              <a:latin typeface="Calibri" pitchFamily="34" charset="0"/>
              <a:ea typeface="+mn-ea"/>
            </a:endParaRPr>
          </a:p>
          <a:p>
            <a:pPr marL="179388" lvl="1" defTabSz="182563">
              <a:buClr>
                <a:schemeClr val="tx2"/>
              </a:buClr>
              <a:buSzPct val="70000"/>
              <a:defRPr/>
            </a:pPr>
            <a:endParaRPr lang="de-DE" sz="1600" dirty="0">
              <a:latin typeface="Calibri" pitchFamily="34" charset="0"/>
              <a:ea typeface="+mn-ea"/>
            </a:endParaRPr>
          </a:p>
          <a:p>
            <a:pPr defTabSz="182563" eaLnBrk="0" hangingPunct="0"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  <a:defRPr/>
            </a:pPr>
            <a:endParaRPr lang="de-DE" sz="1600" dirty="0">
              <a:latin typeface="Calibri" pitchFamily="34" charset="0"/>
              <a:ea typeface="+mn-ea"/>
            </a:endParaRPr>
          </a:p>
          <a:p>
            <a:pPr defTabSz="182563" eaLnBrk="0" hangingPunct="0">
              <a:spcBef>
                <a:spcPct val="20000"/>
              </a:spcBef>
              <a:defRPr/>
            </a:pPr>
            <a:endParaRPr lang="de-DE" sz="1600" dirty="0">
              <a:latin typeface="Calibri" pitchFamily="34" charset="0"/>
              <a:ea typeface="+mn-ea"/>
            </a:endParaRPr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37175" y="1230313"/>
            <a:ext cx="35464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H:\WBK1\004_Klingenberg 28062011\DSCF6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45113" y="1028700"/>
            <a:ext cx="35464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DSCF04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3050" y="3246438"/>
            <a:ext cx="3538538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nummernplatzhalt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11B8A19-58DB-49F6-AB70-94CB8A184075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80899" name="Picture 2" descr="IMG_03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62038" y="1808163"/>
            <a:ext cx="7045325" cy="4017962"/>
          </a:xfrm>
        </p:spPr>
      </p:pic>
      <p:sp>
        <p:nvSpPr>
          <p:cNvPr id="4" name="Rechteck 3"/>
          <p:cNvSpPr/>
          <p:nvPr/>
        </p:nvSpPr>
        <p:spPr>
          <a:xfrm>
            <a:off x="947738" y="1163638"/>
            <a:ext cx="64150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100000"/>
              </a:spcBef>
              <a:buClr>
                <a:srgbClr val="008444"/>
              </a:buClr>
              <a:defRPr/>
            </a:pPr>
            <a:r>
              <a:rPr 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Klingenberg Dam - </a:t>
            </a:r>
            <a:r>
              <a:rPr 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Spillway</a:t>
            </a:r>
            <a:r>
              <a:rPr 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cascade</a:t>
            </a:r>
            <a:r>
              <a:rPr 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 after </a:t>
            </a:r>
            <a:r>
              <a:rPr 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rehabilitation</a:t>
            </a:r>
            <a:endParaRPr lang="de-DE" sz="2000" b="1" kern="0" dirty="0">
              <a:solidFill>
                <a:srgbClr val="333333"/>
              </a:solidFill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Inhaltsplatzhalter 5"/>
          <p:cNvSpPr>
            <a:spLocks noGrp="1"/>
          </p:cNvSpPr>
          <p:nvPr>
            <p:ph sz="quarter" idx="1"/>
          </p:nvPr>
        </p:nvSpPr>
        <p:spPr>
          <a:xfrm>
            <a:off x="792163" y="1216025"/>
            <a:ext cx="8207375" cy="473075"/>
          </a:xfr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r>
              <a:rPr lang="de-DE" altLang="de-DE" b="1" smtClean="0"/>
              <a:t>New upstream face consisting of a watertight reinforced concrete wall</a:t>
            </a:r>
          </a:p>
        </p:txBody>
      </p:sp>
      <p:sp>
        <p:nvSpPr>
          <p:cNvPr id="81923" name="Foliennummernplatzhalt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64ABC87-285B-4BE1-82CA-0749EA84E7C8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81924" name="Picture 2" descr="C:\Users\2HumbschM.LTV\AppData\Local\Microsoft\Windows\Temporary Internet Files\Content.Outlook\XB01W3B1\P1070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188" y="1689100"/>
            <a:ext cx="80708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ußzeilenplatzhalter 6"/>
          <p:cNvSpPr>
            <a:spLocks noGrp="1"/>
          </p:cNvSpPr>
          <p:nvPr>
            <p:ph type="ftr" sz="quarter" idx="4294967295"/>
          </p:nvPr>
        </p:nvSpPr>
        <p:spPr bwMode="auto">
          <a:xfrm>
            <a:off x="8429625" y="6858000"/>
            <a:ext cx="714375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000">
              <a:solidFill>
                <a:srgbClr val="333333"/>
              </a:solidFill>
              <a:cs typeface="Arial" pitchFamily="34" charset="0"/>
            </a:endParaRPr>
          </a:p>
        </p:txBody>
      </p:sp>
      <p:pic>
        <p:nvPicPr>
          <p:cNvPr id="82947" name="Picture 2" descr="Grundriss Entnahmeanlag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006975" y="3382963"/>
            <a:ext cx="3835400" cy="1935162"/>
          </a:xfrm>
          <a:noFill/>
        </p:spPr>
      </p:pic>
      <p:sp>
        <p:nvSpPr>
          <p:cNvPr id="82948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821238" y="1628775"/>
            <a:ext cx="4021137" cy="1441450"/>
          </a:xfrm>
        </p:spPr>
        <p:txBody>
          <a:bodyPr/>
          <a:lstStyle/>
          <a:p>
            <a:r>
              <a:rPr lang="de-DE" altLang="de-DE" sz="1600" b="1" smtClean="0">
                <a:latin typeface="Calibri" pitchFamily="34" charset="0"/>
              </a:rPr>
              <a:t/>
            </a:r>
            <a:br>
              <a:rPr lang="de-DE" altLang="de-DE" sz="1600" b="1" smtClean="0">
                <a:latin typeface="Calibri" pitchFamily="34" charset="0"/>
              </a:rPr>
            </a:br>
            <a:r>
              <a:rPr lang="de-DE" altLang="de-DE" b="1" smtClean="0">
                <a:latin typeface="Calibri" pitchFamily="34" charset="0"/>
              </a:rPr>
              <a:t> </a:t>
            </a:r>
            <a:br>
              <a:rPr lang="de-DE" altLang="de-DE" b="1" smtClean="0">
                <a:latin typeface="Calibri" pitchFamily="34" charset="0"/>
              </a:rPr>
            </a:br>
            <a:r>
              <a:rPr lang="de-DE" altLang="de-DE" b="1" smtClean="0">
                <a:latin typeface="Calibri" pitchFamily="34" charset="0"/>
              </a:rPr>
              <a:t>-   5 raw water intakes</a:t>
            </a:r>
            <a:br>
              <a:rPr lang="de-DE" altLang="de-DE" b="1" smtClean="0">
                <a:latin typeface="Calibri" pitchFamily="34" charset="0"/>
              </a:rPr>
            </a:br>
            <a:r>
              <a:rPr lang="de-DE" altLang="de-DE" b="1" smtClean="0">
                <a:latin typeface="Calibri" pitchFamily="34" charset="0"/>
              </a:rPr>
              <a:t>-   new bottom outlet</a:t>
            </a:r>
          </a:p>
        </p:txBody>
      </p:sp>
      <p:pic>
        <p:nvPicPr>
          <p:cNvPr id="82949" name="Picture 4" descr="Mauerquerschnit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11188" y="1770063"/>
            <a:ext cx="4062412" cy="3768725"/>
          </a:xfrm>
          <a:noFill/>
        </p:spPr>
      </p:pic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0" y="2090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1" lang="de-DE" altLang="de-DE" sz="1600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82951" name="Textfeld 1"/>
          <p:cNvSpPr txBox="1">
            <a:spLocks noChangeArrowheads="1"/>
          </p:cNvSpPr>
          <p:nvPr/>
        </p:nvSpPr>
        <p:spPr bwMode="auto">
          <a:xfrm>
            <a:off x="800100" y="969963"/>
            <a:ext cx="666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latin typeface="Calibri" pitchFamily="34" charset="0"/>
                <a:cs typeface="Arial" pitchFamily="34" charset="0"/>
              </a:rPr>
              <a:t>Klingenberg Dam - Modernisation of technical equipment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3971" name="Textfeld 4"/>
          <p:cNvSpPr txBox="1">
            <a:spLocks noChangeArrowheads="1"/>
          </p:cNvSpPr>
          <p:nvPr/>
        </p:nvSpPr>
        <p:spPr bwMode="auto">
          <a:xfrm>
            <a:off x="4402138" y="6488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sp>
        <p:nvSpPr>
          <p:cNvPr id="83972" name="Titel 7"/>
          <p:cNvSpPr>
            <a:spLocks/>
          </p:cNvSpPr>
          <p:nvPr/>
        </p:nvSpPr>
        <p:spPr bwMode="auto">
          <a:xfrm>
            <a:off x="457200" y="863600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>
                <a:latin typeface="Calibri" pitchFamily="34" charset="0"/>
                <a:cs typeface="Arial" pitchFamily="34" charset="0"/>
              </a:rPr>
              <a:t/>
            </a:r>
            <a:br>
              <a:rPr lang="de-DE" altLang="de-DE" b="1">
                <a:latin typeface="Calibri" pitchFamily="34" charset="0"/>
                <a:cs typeface="Arial" pitchFamily="34" charset="0"/>
              </a:rPr>
            </a:br>
            <a:r>
              <a:rPr lang="de-DE" altLang="de-DE" sz="2000" b="1">
                <a:latin typeface="Calibri" pitchFamily="34" charset="0"/>
                <a:cs typeface="Arial" pitchFamily="34" charset="0"/>
              </a:rPr>
              <a:t>Klingenberg Dam - Bottom Outlet and Raw Water System</a:t>
            </a:r>
          </a:p>
        </p:txBody>
      </p:sp>
      <p:sp>
        <p:nvSpPr>
          <p:cNvPr id="83973" name="Rectangle 4"/>
          <p:cNvSpPr>
            <a:spLocks noChangeArrowheads="1"/>
          </p:cNvSpPr>
          <p:nvPr/>
        </p:nvSpPr>
        <p:spPr bwMode="auto">
          <a:xfrm>
            <a:off x="468313" y="1677988"/>
            <a:ext cx="4210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endParaRPr lang="de-DE" altLang="de-DE" sz="16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66725" y="1677988"/>
            <a:ext cx="3935413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en-US" altLang="de-DE">
                <a:latin typeface="Calibri" pitchFamily="34" charset="0"/>
                <a:cs typeface="Arial" pitchFamily="34" charset="0"/>
              </a:rPr>
              <a:t>construction required a temporary water supply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raw water supply: highest standards (quality /  quantity)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former structure: 3 raw water intakes (old intake tower on right side)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problem: limited abstraction of good water quality due to allocation of intake horizons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new: 6 intake horizons in new intake tower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parallel raw water supply and discharge of water with poor quality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en-US" altLang="de-DE">
                <a:latin typeface="Calibri" pitchFamily="34" charset="0"/>
                <a:cs typeface="Arial" pitchFamily="34" charset="0"/>
              </a:rPr>
              <a:t>subsurface valve chamber</a:t>
            </a: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227" name="Picture 15" descr="H:\WBK1\004_Klingenberg 28062011\DSCF6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14863" y="1728788"/>
            <a:ext cx="43116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Textfeld 11"/>
          <p:cNvSpPr txBox="1">
            <a:spLocks noChangeArrowheads="1"/>
          </p:cNvSpPr>
          <p:nvPr/>
        </p:nvSpPr>
        <p:spPr bwMode="auto">
          <a:xfrm>
            <a:off x="4300538" y="5799138"/>
            <a:ext cx="11604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"/>
          <p:cNvGrpSpPr>
            <a:grpSpLocks/>
          </p:cNvGrpSpPr>
          <p:nvPr/>
        </p:nvGrpSpPr>
        <p:grpSpPr bwMode="auto">
          <a:xfrm>
            <a:off x="160338" y="1712913"/>
            <a:ext cx="8766175" cy="3965575"/>
            <a:chOff x="161089" y="1713188"/>
            <a:chExt cx="8765424" cy="3965300"/>
          </a:xfrm>
        </p:grpSpPr>
        <p:pic>
          <p:nvPicPr>
            <p:cNvPr id="84996" name="Picture 10" descr="H:\WBK1\ts-symposium vortrag ltv\33-5027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89" y="1713188"/>
              <a:ext cx="8765424" cy="3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7" name="Rechteckige Legende 4"/>
            <p:cNvSpPr>
              <a:spLocks noChangeArrowheads="1"/>
            </p:cNvSpPr>
            <p:nvPr/>
          </p:nvSpPr>
          <p:spPr bwMode="auto">
            <a:xfrm>
              <a:off x="2238375" y="5307013"/>
              <a:ext cx="1503363" cy="371475"/>
            </a:xfrm>
            <a:prstGeom prst="wedgeRectCallout">
              <a:avLst>
                <a:gd name="adj1" fmla="val -96977"/>
                <a:gd name="adj2" fmla="val -42940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100000"/>
                </a:spcBef>
                <a:buClr>
                  <a:srgbClr val="0066FF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100000"/>
                </a:spcBef>
                <a:buClr>
                  <a:srgbClr val="0066FF"/>
                </a:buClr>
                <a:buFont typeface="Arial" pitchFamily="34" charset="0"/>
                <a:buChar char="●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100000"/>
                </a:spcBef>
                <a:buClr>
                  <a:srgbClr val="0066F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100000"/>
                </a:spcBef>
                <a:buClr>
                  <a:srgbClr val="0066FF"/>
                </a:buClr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>
                  <a:latin typeface="Calibri" pitchFamily="34" charset="0"/>
                  <a:cs typeface="Arial" pitchFamily="34" charset="0"/>
                </a:rPr>
                <a:t>Intake tower</a:t>
              </a:r>
            </a:p>
          </p:txBody>
        </p:sp>
        <p:sp>
          <p:nvSpPr>
            <p:cNvPr id="84998" name="Rechteckige Legende 21"/>
            <p:cNvSpPr>
              <a:spLocks noChangeArrowheads="1"/>
            </p:cNvSpPr>
            <p:nvPr/>
          </p:nvSpPr>
          <p:spPr bwMode="auto">
            <a:xfrm>
              <a:off x="7092437" y="4464115"/>
              <a:ext cx="1503363" cy="357187"/>
            </a:xfrm>
            <a:prstGeom prst="wedgeRectCallout">
              <a:avLst>
                <a:gd name="adj1" fmla="val -83236"/>
                <a:gd name="adj2" fmla="val -591569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100000"/>
                </a:spcBef>
                <a:buClr>
                  <a:srgbClr val="0066FF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100000"/>
                </a:spcBef>
                <a:buClr>
                  <a:srgbClr val="0066FF"/>
                </a:buClr>
                <a:buFont typeface="Arial" pitchFamily="34" charset="0"/>
                <a:buChar char="●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100000"/>
                </a:spcBef>
                <a:buClr>
                  <a:srgbClr val="0066F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100000"/>
                </a:spcBef>
                <a:buClr>
                  <a:srgbClr val="0066FF"/>
                </a:buClr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>
                  <a:latin typeface="Calibri" pitchFamily="34" charset="0"/>
                  <a:cs typeface="Arial" pitchFamily="34" charset="0"/>
                </a:rPr>
                <a:t>Valve chamber</a:t>
              </a:r>
            </a:p>
          </p:txBody>
        </p:sp>
        <p:sp>
          <p:nvSpPr>
            <p:cNvPr id="84999" name="Rechteckige Legende 22"/>
            <p:cNvSpPr>
              <a:spLocks noChangeArrowheads="1"/>
            </p:cNvSpPr>
            <p:nvPr/>
          </p:nvSpPr>
          <p:spPr bwMode="auto">
            <a:xfrm>
              <a:off x="5067300" y="5307013"/>
              <a:ext cx="1503363" cy="371475"/>
            </a:xfrm>
            <a:prstGeom prst="wedgeRectCallout">
              <a:avLst>
                <a:gd name="adj1" fmla="val -87898"/>
                <a:gd name="adj2" fmla="val -389148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100000"/>
                </a:spcBef>
                <a:buClr>
                  <a:srgbClr val="0066FF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100000"/>
                </a:spcBef>
                <a:buClr>
                  <a:srgbClr val="0066FF"/>
                </a:buClr>
                <a:buFont typeface="Arial" pitchFamily="34" charset="0"/>
                <a:buChar char="●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100000"/>
                </a:spcBef>
                <a:buClr>
                  <a:srgbClr val="0066F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100000"/>
                </a:spcBef>
                <a:buClr>
                  <a:srgbClr val="0066FF"/>
                </a:buClr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>
                  <a:latin typeface="Calibri" pitchFamily="34" charset="0"/>
                  <a:cs typeface="Arial" pitchFamily="34" charset="0"/>
                </a:rPr>
                <a:t>gallery</a:t>
              </a:r>
            </a:p>
          </p:txBody>
        </p:sp>
      </p:grpSp>
      <p:sp>
        <p:nvSpPr>
          <p:cNvPr id="84995" name="Rechteck 1"/>
          <p:cNvSpPr>
            <a:spLocks noChangeArrowheads="1"/>
          </p:cNvSpPr>
          <p:nvPr/>
        </p:nvSpPr>
        <p:spPr bwMode="auto">
          <a:xfrm>
            <a:off x="495300" y="998538"/>
            <a:ext cx="7348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latin typeface="Calibri" pitchFamily="34" charset="0"/>
                <a:cs typeface="Arial" pitchFamily="34" charset="0"/>
              </a:rPr>
              <a:t>Klingenberg Dam - Bottom Outlet and Raw Water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6019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sp>
        <p:nvSpPr>
          <p:cNvPr id="86020" name="Titel 7"/>
          <p:cNvSpPr>
            <a:spLocks/>
          </p:cNvSpPr>
          <p:nvPr/>
        </p:nvSpPr>
        <p:spPr bwMode="auto">
          <a:xfrm>
            <a:off x="468313" y="863600"/>
            <a:ext cx="830421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latin typeface="Calibri" pitchFamily="34" charset="0"/>
                <a:cs typeface="Arial" pitchFamily="34" charset="0"/>
              </a:rPr>
              <a:t/>
            </a:r>
            <a:br>
              <a:rPr lang="de-DE" altLang="de-DE" sz="2000" b="1">
                <a:latin typeface="Calibri" pitchFamily="34" charset="0"/>
                <a:cs typeface="Arial" pitchFamily="34" charset="0"/>
              </a:rPr>
            </a:br>
            <a:r>
              <a:rPr lang="de-DE" altLang="de-DE" sz="2000" b="1">
                <a:latin typeface="Calibri" pitchFamily="34" charset="0"/>
                <a:cs typeface="Arial" pitchFamily="34" charset="0"/>
              </a:rPr>
              <a:t>Klingenberg Dam - Bottom Outlet</a:t>
            </a: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468313" y="2168525"/>
            <a:ext cx="40259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separation of systems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new bottom outlets in </a:t>
            </a:r>
            <a:r>
              <a:rPr lang="en-US" altLang="de-DE">
                <a:latin typeface="Calibri" pitchFamily="34" charset="0"/>
                <a:cs typeface="Arial" pitchFamily="34" charset="0"/>
              </a:rPr>
              <a:t>former diversion tunnel (now operated as pressure tunnel l = 160 m,  A = 5 m², reinforced shotcrete lining 30 cm thick)</a:t>
            </a:r>
            <a:r>
              <a:rPr lang="de-DE" altLang="de-DE">
                <a:latin typeface="Calibri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discharge control </a:t>
            </a:r>
            <a:r>
              <a:rPr lang="en-US" altLang="de-DE">
                <a:latin typeface="Calibri" pitchFamily="34" charset="0"/>
                <a:cs typeface="Arial" pitchFamily="34" charset="0"/>
              </a:rPr>
              <a:t>by combination of vertical lift and  radial gate                        (w / h 0.90 m / 1.20 m) </a:t>
            </a:r>
            <a:endParaRPr lang="de-DE" altLang="de-DE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stilling chamber</a:t>
            </a:r>
          </a:p>
        </p:txBody>
      </p:sp>
      <p:pic>
        <p:nvPicPr>
          <p:cNvPr id="820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2025" y="2449513"/>
            <a:ext cx="40957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6" descr="G:\IWD\Dell Workstation Bey84c\Eigene Dateien-Haufe\Mauern&amp;Dämme\Deutschland\Klingenberg\Klingenberg_09022010\P1030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2025" y="2708275"/>
            <a:ext cx="41656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4" descr="H:\WBK1\004_Klingenberg 28062011\DSCF6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92663" y="1212850"/>
            <a:ext cx="41640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DSCF0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2025" y="1028700"/>
            <a:ext cx="41846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113" y="1308100"/>
            <a:ext cx="301783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9396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110" name="Picture 15"/>
          <p:cNvPicPr>
            <a:picLocks noChangeAspect="1" noChangeArrowheads="1"/>
          </p:cNvPicPr>
          <p:nvPr/>
        </p:nvPicPr>
        <p:blipFill>
          <a:blip r:embed="rId3" cstate="print">
            <a:lum bright="20000" contrast="62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5175" y="1122363"/>
            <a:ext cx="31877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AutoShape 18"/>
          <p:cNvSpPr>
            <a:spLocks noChangeArrowheads="1"/>
          </p:cNvSpPr>
          <p:nvPr/>
        </p:nvSpPr>
        <p:spPr bwMode="auto">
          <a:xfrm>
            <a:off x="6054725" y="2470150"/>
            <a:ext cx="265113" cy="246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9399" name="Titel 7"/>
          <p:cNvSpPr>
            <a:spLocks noGrp="1"/>
          </p:cNvSpPr>
          <p:nvPr>
            <p:ph type="title"/>
          </p:nvPr>
        </p:nvSpPr>
        <p:spPr>
          <a:xfrm>
            <a:off x="2473325" y="1020763"/>
            <a:ext cx="4041775" cy="1362075"/>
          </a:xfrm>
        </p:spPr>
        <p:txBody>
          <a:bodyPr/>
          <a:lstStyle/>
          <a:p>
            <a:pPr eaLnBrk="1" hangingPunct="1"/>
            <a:r>
              <a:rPr lang="de-DE" altLang="de-DE" cap="none" smtClean="0"/>
              <a:t/>
            </a:r>
            <a:br>
              <a:rPr lang="de-DE" altLang="de-DE" cap="none" smtClean="0"/>
            </a:br>
            <a:r>
              <a:rPr lang="de-DE" altLang="de-DE" cap="none" smtClean="0"/>
              <a:t>Klingenberg Dam</a:t>
            </a:r>
          </a:p>
        </p:txBody>
      </p: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2835275" y="3473450"/>
            <a:ext cx="663575" cy="266700"/>
            <a:chOff x="2835275" y="3473450"/>
            <a:chExt cx="663575" cy="266700"/>
          </a:xfrm>
        </p:grpSpPr>
        <p:sp>
          <p:nvSpPr>
            <p:cNvPr id="59404" name="Text Box 12"/>
            <p:cNvSpPr txBox="1">
              <a:spLocks noChangeArrowheads="1"/>
            </p:cNvSpPr>
            <p:nvPr/>
          </p:nvSpPr>
          <p:spPr bwMode="auto">
            <a:xfrm>
              <a:off x="2835275" y="3576638"/>
              <a:ext cx="663575" cy="1635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8000" rIns="18000" bIns="18000"/>
            <a:lstStyle>
              <a:lvl1pPr eaLnBrk="0" hangingPunct="0">
                <a:spcBef>
                  <a:spcPct val="100000"/>
                </a:spcBef>
                <a:buClr>
                  <a:srgbClr val="0066FF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100000"/>
                </a:spcBef>
                <a:buClr>
                  <a:srgbClr val="0066FF"/>
                </a:buClr>
                <a:buFont typeface="Arial" pitchFamily="34" charset="0"/>
                <a:buChar char="●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100000"/>
                </a:spcBef>
                <a:buClr>
                  <a:srgbClr val="0066F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100000"/>
                </a:spcBef>
                <a:buClr>
                  <a:srgbClr val="0066FF"/>
                </a:buClr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900">
                  <a:solidFill>
                    <a:srgbClr val="FF0000"/>
                  </a:solidFill>
                  <a:cs typeface="Arial" pitchFamily="34" charset="0"/>
                </a:rPr>
                <a:t>Klingenberg</a:t>
              </a:r>
            </a:p>
          </p:txBody>
        </p:sp>
        <p:sp>
          <p:nvSpPr>
            <p:cNvPr id="59405" name="Oval 15"/>
            <p:cNvSpPr>
              <a:spLocks noChangeArrowheads="1"/>
            </p:cNvSpPr>
            <p:nvPr/>
          </p:nvSpPr>
          <p:spPr bwMode="auto">
            <a:xfrm>
              <a:off x="2835275" y="3473450"/>
              <a:ext cx="79375" cy="1031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100000"/>
                </a:spcBef>
                <a:buClr>
                  <a:srgbClr val="0066FF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100000"/>
                </a:spcBef>
                <a:buClr>
                  <a:srgbClr val="0066FF"/>
                </a:buClr>
                <a:buFont typeface="Arial" pitchFamily="34" charset="0"/>
                <a:buChar char="●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100000"/>
                </a:spcBef>
                <a:buClr>
                  <a:srgbClr val="0066F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100000"/>
                </a:spcBef>
                <a:buClr>
                  <a:srgbClr val="0066FF"/>
                </a:buClr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>
                <a:cs typeface="Arial" pitchFamily="34" charset="0"/>
              </a:endParaRPr>
            </a:p>
          </p:txBody>
        </p:sp>
      </p:grpSp>
      <p:cxnSp>
        <p:nvCxnSpPr>
          <p:cNvPr id="5" name="Gerade Verbindung 4"/>
          <p:cNvCxnSpPr>
            <a:cxnSpLocks noChangeShapeType="1"/>
          </p:cNvCxnSpPr>
          <p:nvPr/>
        </p:nvCxnSpPr>
        <p:spPr bwMode="auto">
          <a:xfrm flipV="1">
            <a:off x="2914650" y="2593975"/>
            <a:ext cx="3254375" cy="93186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5872163" y="3560763"/>
            <a:ext cx="224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cs typeface="Arial" pitchFamily="34" charset="0"/>
              </a:rPr>
              <a:t>Freestate of Saxony</a:t>
            </a:r>
          </a:p>
        </p:txBody>
      </p:sp>
      <p:pic>
        <p:nvPicPr>
          <p:cNvPr id="4113" name="Picture 17" descr="C:\Users\haufe3\Desktop\klingenbe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86263" y="1308100"/>
            <a:ext cx="4013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Inhaltsplatzhalter 5"/>
          <p:cNvSpPr>
            <a:spLocks noGrp="1"/>
          </p:cNvSpPr>
          <p:nvPr>
            <p:ph sz="quarter" idx="4"/>
          </p:nvPr>
        </p:nvSpPr>
        <p:spPr>
          <a:xfrm>
            <a:off x="623888" y="1412875"/>
            <a:ext cx="7775575" cy="755650"/>
          </a:xfr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r>
              <a:rPr lang="de-DE" altLang="de-DE" sz="2000" b="1" smtClean="0">
                <a:latin typeface="Calibri" pitchFamily="34" charset="0"/>
              </a:rPr>
              <a:t>Klingenberg Dam - New intake tower with 5 raw water intakes</a:t>
            </a:r>
          </a:p>
        </p:txBody>
      </p:sp>
      <p:sp>
        <p:nvSpPr>
          <p:cNvPr id="87043" name="Foliennummernplatzhalt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DC95B8E-F0DD-45A2-903B-44A788EAD454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87044" name="Picture 4" descr="C:\Users\2HumbschM.LTV\AppData\Local\Microsoft\Windows\Temporary Internet Files\Content.Outlook\XB01W3B1\P1070404_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188" y="1984375"/>
            <a:ext cx="777557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8067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sp>
        <p:nvSpPr>
          <p:cNvPr id="88068" name="Titel 7"/>
          <p:cNvSpPr>
            <a:spLocks/>
          </p:cNvSpPr>
          <p:nvPr/>
        </p:nvSpPr>
        <p:spPr bwMode="auto">
          <a:xfrm>
            <a:off x="457200" y="549275"/>
            <a:ext cx="83153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400" b="1"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b="1">
                <a:latin typeface="Calibri" pitchFamily="34" charset="0"/>
                <a:cs typeface="Arial" pitchFamily="34" charset="0"/>
              </a:rPr>
              <a:t> Klingenberg Dam - Monitoring facilities</a:t>
            </a:r>
            <a:endParaRPr lang="de-DE" altLang="de-DE" sz="2000" b="1" u="sng">
              <a:latin typeface="Calibri" pitchFamily="34" charset="0"/>
              <a:cs typeface="Arial" pitchFamily="34" charset="0"/>
            </a:endParaRPr>
          </a:p>
        </p:txBody>
      </p:sp>
      <p:sp>
        <p:nvSpPr>
          <p:cNvPr id="88069" name="Rectangle 4"/>
          <p:cNvSpPr>
            <a:spLocks noChangeArrowheads="1"/>
          </p:cNvSpPr>
          <p:nvPr/>
        </p:nvSpPr>
        <p:spPr bwMode="auto">
          <a:xfrm>
            <a:off x="468313" y="1677988"/>
            <a:ext cx="4210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endParaRPr lang="de-DE" altLang="de-DE" sz="16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77838" y="1509713"/>
            <a:ext cx="5938837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4625" indent="-174625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11138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717550" indent="-185738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designed and installed in close consultation with the client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based on the </a:t>
            </a:r>
            <a:r>
              <a:rPr lang="en-US" altLang="de-DE">
                <a:latin typeface="Calibri" pitchFamily="34" charset="0"/>
                <a:cs typeface="Arial" pitchFamily="34" charset="0"/>
              </a:rPr>
              <a:t>German code of practice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components added in several stages or structurally installed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r>
              <a:rPr lang="de-DE" altLang="de-DE">
                <a:latin typeface="Calibri" pitchFamily="34" charset="0"/>
                <a:cs typeface="Arial" pitchFamily="34" charset="0"/>
              </a:rPr>
              <a:t>installation of automatic measuring station </a:t>
            </a:r>
          </a:p>
          <a:p>
            <a:pPr lvl="2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water level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seapage and leakage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uplift pressure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seal monitoring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inclinometer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joint displacement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crest and surface alignement</a:t>
            </a:r>
          </a:p>
          <a:p>
            <a:pPr lvl="1">
              <a:spcBef>
                <a:spcPct val="20000"/>
              </a:spcBef>
              <a:buClrTx/>
              <a:buFontTx/>
              <a:buChar char="-"/>
            </a:pPr>
            <a:r>
              <a:rPr lang="de-DE" altLang="de-DE" sz="1800">
                <a:latin typeface="Calibri" pitchFamily="34" charset="0"/>
                <a:cs typeface="Arial" pitchFamily="34" charset="0"/>
              </a:rPr>
              <a:t>pendulums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endParaRPr lang="de-DE" altLang="de-DE" sz="160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</a:pPr>
            <a:endParaRPr lang="de-DE" altLang="de-DE" sz="160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10" descr="DSC_10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9638" y="2808288"/>
            <a:ext cx="44243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nummernplatzhalt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8E491E8-0CC9-4D27-91A6-E4523AFAA8D4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sp>
        <p:nvSpPr>
          <p:cNvPr id="89091" name="Inhaltsplatzhalter 2"/>
          <p:cNvSpPr>
            <a:spLocks noGrp="1"/>
          </p:cNvSpPr>
          <p:nvPr>
            <p:ph sz="quarter" idx="1"/>
          </p:nvPr>
        </p:nvSpPr>
        <p:spPr>
          <a:xfrm>
            <a:off x="881063" y="863600"/>
            <a:ext cx="7343775" cy="719138"/>
          </a:xfr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r>
              <a:rPr lang="de-DE" altLang="de-DE" sz="2000" b="1" smtClean="0">
                <a:latin typeface="Calibri" pitchFamily="34" charset="0"/>
              </a:rPr>
              <a:t>Klingenberg Dam - Removal of sediments nearby the dam</a:t>
            </a:r>
          </a:p>
          <a:p>
            <a:pPr marL="0" indent="0">
              <a:buFont typeface="Arial Unicode MS" pitchFamily="34" charset="-128"/>
              <a:buNone/>
            </a:pPr>
            <a:r>
              <a:rPr lang="de-DE" altLang="de-DE" b="1" smtClean="0">
                <a:latin typeface="Calibri" pitchFamily="34" charset="0"/>
              </a:rPr>
              <a:t>Empty reservoir with relatively minor sedimentation</a:t>
            </a:r>
          </a:p>
        </p:txBody>
      </p:sp>
      <p:pic>
        <p:nvPicPr>
          <p:cNvPr id="27652" name="Picture 3" descr="Bilder_Entleerung 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3600" y="1938338"/>
            <a:ext cx="6696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Bilder_Entleerung 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1063" y="1938338"/>
            <a:ext cx="3465512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DSC009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46575" y="1938338"/>
            <a:ext cx="322262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" descr="IMG_03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3600" y="1900238"/>
            <a:ext cx="735012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nummernplatzhalt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60B95F9-A1A9-4739-B45A-786A49DD27A7}" type="slidenum">
              <a:rPr lang="de-DE" altLang="de-DE" sz="1200" smtClean="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de-DE" altLang="de-DE" sz="1200" smtClean="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90115" name="Grafik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2163" y="1089025"/>
            <a:ext cx="72009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feld 1"/>
          <p:cNvSpPr txBox="1">
            <a:spLocks noChangeArrowheads="1"/>
          </p:cNvSpPr>
          <p:nvPr/>
        </p:nvSpPr>
        <p:spPr bwMode="auto">
          <a:xfrm>
            <a:off x="792163" y="1116013"/>
            <a:ext cx="74882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Reimpoundment of  the Klingenberg reservoir (blue line)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according to the test programm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431800" y="650875"/>
            <a:ext cx="6654800" cy="692150"/>
          </a:xfrm>
        </p:spPr>
        <p:txBody>
          <a:bodyPr/>
          <a:lstStyle/>
          <a:p>
            <a:r>
              <a:rPr lang="de-DE" altLang="de-DE" b="1" smtClean="0">
                <a:latin typeface="Calibri" pitchFamily="34" charset="0"/>
              </a:rPr>
              <a:t>Klingenberg Dam - Conclusions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5450" y="1538288"/>
            <a:ext cx="8267700" cy="5040312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 smtClean="0">
                <a:latin typeface="Calibri" pitchFamily="34" charset="0"/>
              </a:rPr>
              <a:t>Rehab. completed in 2013, all tests successfully, regular dam performance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 smtClean="0">
                <a:latin typeface="Calibri" pitchFamily="34" charset="0"/>
              </a:rPr>
              <a:t>Safe dam operation at least for the next 80 years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 smtClean="0">
                <a:latin typeface="Calibri" pitchFamily="34" charset="0"/>
              </a:rPr>
              <a:t>Enhanced flexibility of raw water management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de-DE" altLang="de-DE" smtClean="0">
                <a:latin typeface="Calibri" pitchFamily="34" charset="0"/>
              </a:rPr>
              <a:t>Very successful planning, construction and supervision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de-DE" altLang="de-DE" smtClean="0"/>
          </a:p>
          <a:p>
            <a:endParaRPr lang="de-DE" altLang="de-DE" smtClean="0"/>
          </a:p>
        </p:txBody>
      </p:sp>
      <p:sp>
        <p:nvSpPr>
          <p:cNvPr id="91140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76B92DA-C7E3-49A4-B57D-4947CE41E8FA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91141" name="Picture 6" descr="R:\Daten\01_Anfragen_Aufgaben\Anfragen 2013_1573\1614_Vortrag_Dr_Sieber\IMG_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41538" y="3068638"/>
            <a:ext cx="46418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4"/>
          <p:cNvSpPr>
            <a:spLocks noGrp="1"/>
          </p:cNvSpPr>
          <p:nvPr>
            <p:ph type="title"/>
          </p:nvPr>
        </p:nvSpPr>
        <p:spPr>
          <a:xfrm>
            <a:off x="755650" y="1125538"/>
            <a:ext cx="7380288" cy="1547812"/>
          </a:xfrm>
        </p:spPr>
        <p:txBody>
          <a:bodyPr/>
          <a:lstStyle/>
          <a:p>
            <a:r>
              <a:rPr lang="de-DE" altLang="de-DE" smtClean="0"/>
              <a:t> </a:t>
            </a:r>
            <a:br>
              <a:rPr lang="de-DE" altLang="de-DE" smtClean="0"/>
            </a:br>
            <a:r>
              <a:rPr lang="de-DE" altLang="de-DE" smtClean="0">
                <a:solidFill>
                  <a:schemeClr val="bg1"/>
                </a:solidFill>
              </a:rPr>
              <a:t>Herzlichen Dank an die DREWAG Stadtwerke und die Wasserversorgung Weißeritzgruppe für ihre Kooperationsbereitschaft</a:t>
            </a:r>
            <a:br>
              <a:rPr lang="de-DE" altLang="de-DE" smtClean="0">
                <a:solidFill>
                  <a:schemeClr val="bg1"/>
                </a:solidFill>
              </a:rPr>
            </a:br>
            <a:endParaRPr lang="de-DE" altLang="de-DE" smtClean="0">
              <a:solidFill>
                <a:schemeClr val="bg1"/>
              </a:solidFill>
            </a:endParaRPr>
          </a:p>
        </p:txBody>
      </p:sp>
      <p:sp>
        <p:nvSpPr>
          <p:cNvPr id="92163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3C876D7-60FE-462B-838F-D13B39120995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  <p:pic>
        <p:nvPicPr>
          <p:cNvPr id="92164" name="Picture 6" descr="R:\Daten\01_Anfragen_Aufgaben\Anfragen 2013_1573\1614_Vortrag_Dr_Sieber\IMGP1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5825" y="1127125"/>
            <a:ext cx="7250113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hteck 1"/>
          <p:cNvSpPr>
            <a:spLocks noChangeArrowheads="1"/>
          </p:cNvSpPr>
          <p:nvPr/>
        </p:nvSpPr>
        <p:spPr bwMode="auto">
          <a:xfrm>
            <a:off x="719138" y="1282700"/>
            <a:ext cx="7308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2400" b="1">
                <a:solidFill>
                  <a:srgbClr val="FFFFFF"/>
                </a:solidFill>
                <a:cs typeface="Arial" pitchFamily="34" charset="0"/>
              </a:rPr>
              <a:t>Thank you very much for your kind attention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8BFD583-F23F-4922-8DFD-BEF02E8E4E9B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411163" y="458788"/>
            <a:ext cx="47482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Klingenberg dam  -  technical details </a:t>
            </a:r>
          </a:p>
        </p:txBody>
      </p:sp>
      <p:graphicFrame>
        <p:nvGraphicFramePr>
          <p:cNvPr id="227392" name="Group 64"/>
          <p:cNvGraphicFramePr>
            <a:graphicFrameLocks noGrp="1"/>
          </p:cNvGraphicFramePr>
          <p:nvPr/>
        </p:nvGraphicFramePr>
        <p:xfrm>
          <a:off x="300038" y="1376363"/>
          <a:ext cx="3911600" cy="5899146"/>
        </p:xfrm>
        <a:graphic>
          <a:graphicData uri="http://schemas.openxmlformats.org/drawingml/2006/table">
            <a:tbl>
              <a:tblPr/>
              <a:tblGrid>
                <a:gridCol w="2736624"/>
                <a:gridCol w="1174976"/>
              </a:tblGrid>
              <a:tr h="5899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Catchment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area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(incl. Czech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Republic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89,4 km²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12,3 km²)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Total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storage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17,5 Mio. m³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Reservoir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area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at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operation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level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1,16 km²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Height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above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foundation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level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40 m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Length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of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the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dam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crest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310  m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Width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of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the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dam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crest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6,2 m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Volume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of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the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dam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body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118 000 m³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Water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supply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1 000 l/s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Design flood </a:t>
                      </a:r>
                      <a:r>
                        <a:rPr kumimoji="0" lang="en-GB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earlier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(before 2002)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  95 m³/s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Normal design flood </a:t>
                      </a:r>
                      <a:r>
                        <a:rPr kumimoji="0" lang="en-GB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new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145 m³/s</a:t>
                      </a: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Maximum design flood </a:t>
                      </a:r>
                      <a:r>
                        <a:rPr kumimoji="0" lang="en-GB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new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" charset="0"/>
                          <a:cs typeface="Arial" charset="0"/>
                        </a:rPr>
                        <a:t>225 m³/s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 Unicode MS" pitchFamily="34" charset="-128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" charset="0"/>
                        <a:cs typeface="Arial" charset="0"/>
                      </a:endParaRPr>
                    </a:p>
                  </a:txBody>
                  <a:tcPr marL="91432" marR="91432" marT="45702" marB="4570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47" name="Text Box 38"/>
          <p:cNvSpPr txBox="1">
            <a:spLocks noChangeArrowheads="1"/>
          </p:cNvSpPr>
          <p:nvPr/>
        </p:nvSpPr>
        <p:spPr bwMode="auto">
          <a:xfrm>
            <a:off x="4338638" y="4976813"/>
            <a:ext cx="46085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008444"/>
              </a:buClr>
              <a:buFont typeface="Arial Unicode MS" pitchFamily="34" charset="-128"/>
              <a:buNone/>
            </a:pPr>
            <a:r>
              <a:rPr lang="de-DE" altLang="de-DE" sz="14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Type of the dam: Masonry gravity dam with upstream concrete cover and  with curved axis (principle of Intze)</a:t>
            </a:r>
          </a:p>
          <a:p>
            <a:pPr>
              <a:spcBef>
                <a:spcPct val="50000"/>
              </a:spcBef>
              <a:buClr>
                <a:srgbClr val="008444"/>
              </a:buClr>
              <a:buFont typeface="Arial Unicode MS" pitchFamily="34" charset="-128"/>
              <a:buNone/>
            </a:pPr>
            <a:r>
              <a:rPr lang="de-DE" altLang="de-DE" sz="14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Time of erection: 1908-1914</a:t>
            </a:r>
          </a:p>
        </p:txBody>
      </p:sp>
      <p:pic>
        <p:nvPicPr>
          <p:cNvPr id="60448" name="Picture 39" descr="Klingenberg_Luft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10075" y="1182688"/>
            <a:ext cx="41671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92275" y="1701800"/>
            <a:ext cx="3527425" cy="163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61443" name="Textfeld 4"/>
          <p:cNvSpPr txBox="1">
            <a:spLocks noChangeArrowheads="1"/>
          </p:cNvSpPr>
          <p:nvPr/>
        </p:nvSpPr>
        <p:spPr bwMode="auto">
          <a:xfrm>
            <a:off x="4402138" y="6542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Calibri" pitchFamily="34" charset="0"/>
              <a:cs typeface="Arial" pitchFamily="34" charset="0"/>
            </a:endParaRP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1803400" y="1703388"/>
            <a:ext cx="5156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61445" name="Oval 14"/>
          <p:cNvSpPr>
            <a:spLocks noChangeArrowheads="1"/>
          </p:cNvSpPr>
          <p:nvPr/>
        </p:nvSpPr>
        <p:spPr bwMode="auto">
          <a:xfrm>
            <a:off x="3717925" y="5335588"/>
            <a:ext cx="109538" cy="142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61446" name="Oval 17"/>
          <p:cNvSpPr>
            <a:spLocks noChangeArrowheads="1"/>
          </p:cNvSpPr>
          <p:nvPr/>
        </p:nvSpPr>
        <p:spPr bwMode="auto">
          <a:xfrm>
            <a:off x="2879725" y="5945188"/>
            <a:ext cx="79375" cy="1047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grpSp>
        <p:nvGrpSpPr>
          <p:cNvPr id="61447" name="Gruppieren 1"/>
          <p:cNvGrpSpPr>
            <a:grpSpLocks/>
          </p:cNvGrpSpPr>
          <p:nvPr/>
        </p:nvGrpSpPr>
        <p:grpSpPr bwMode="auto">
          <a:xfrm>
            <a:off x="311150" y="903288"/>
            <a:ext cx="8551863" cy="3402012"/>
            <a:chOff x="341313" y="1014413"/>
            <a:chExt cx="8551862" cy="3402012"/>
          </a:xfrm>
        </p:grpSpPr>
        <p:sp>
          <p:nvSpPr>
            <p:cNvPr id="61450" name="Rectangle 4"/>
            <p:cNvSpPr>
              <a:spLocks noChangeArrowheads="1"/>
            </p:cNvSpPr>
            <p:nvPr/>
          </p:nvSpPr>
          <p:spPr bwMode="auto">
            <a:xfrm>
              <a:off x="341313" y="1014413"/>
              <a:ext cx="4518025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100000"/>
                </a:spcBef>
                <a:buClr>
                  <a:srgbClr val="0066FF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100000"/>
                </a:spcBef>
                <a:buClr>
                  <a:srgbClr val="0066FF"/>
                </a:buClr>
                <a:buFont typeface="Arial" pitchFamily="34" charset="0"/>
                <a:buChar char="●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100000"/>
                </a:spcBef>
                <a:buClr>
                  <a:srgbClr val="0066F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100000"/>
                </a:spcBef>
                <a:buClr>
                  <a:srgbClr val="0066FF"/>
                </a:buClr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</a:pPr>
              <a:r>
                <a:rPr lang="de-DE" altLang="de-DE" sz="2000" b="1">
                  <a:latin typeface="Calibri" pitchFamily="34" charset="0"/>
                  <a:cs typeface="Arial" pitchFamily="34" charset="0"/>
                </a:rPr>
                <a:t>Klingenberg dam  -  facts</a:t>
              </a:r>
            </a:p>
            <a:p>
              <a:pPr>
                <a:spcBef>
                  <a:spcPct val="200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</a:pPr>
              <a:endParaRPr lang="de-DE" altLang="de-DE" sz="1600">
                <a:latin typeface="Calibri" pitchFamily="34" charset="0"/>
                <a:cs typeface="Arial" pitchFamily="34" charset="0"/>
              </a:endParaRPr>
            </a:p>
            <a:p>
              <a:pPr>
                <a:spcBef>
                  <a:spcPct val="20000"/>
                </a:spcBef>
                <a:buClrTx/>
                <a:buFontTx/>
                <a:buNone/>
              </a:pPr>
              <a:endParaRPr lang="de-DE" altLang="de-DE" sz="1600"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6145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1541463"/>
              <a:ext cx="4033837" cy="287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38" name="Picture 2" descr="http://2012.dresden-drezno.de/wp-content/uploads/2012/06/dresden-altstad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62063" y="3495675"/>
            <a:ext cx="66484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1313" y="1389063"/>
            <a:ext cx="45180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altLang="de-DE">
                <a:latin typeface="Calibri" pitchFamily="34" charset="0"/>
                <a:cs typeface="Arial" pitchFamily="34" charset="0"/>
              </a:rPr>
              <a:t>ageing based problems after 90 years in operation</a:t>
            </a:r>
            <a:endParaRPr lang="de-DE" altLang="de-DE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altLang="de-DE">
                <a:latin typeface="Calibri" pitchFamily="34" charset="0"/>
                <a:cs typeface="Arial" pitchFamily="34" charset="0"/>
              </a:rPr>
              <a:t>flood-related damages</a:t>
            </a:r>
            <a:r>
              <a:rPr lang="de-DE" altLang="de-DE">
                <a:latin typeface="Calibri" pitchFamily="34" charset="0"/>
                <a:cs typeface="Arial" pitchFamily="34" charset="0"/>
              </a:rPr>
              <a:t> (extreme flood 2002)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altLang="de-DE">
                <a:latin typeface="Calibri" pitchFamily="34" charset="0"/>
                <a:cs typeface="Arial" pitchFamily="34" charset="0"/>
              </a:rPr>
              <a:t>dam rehabilitation 2006 - 2013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de-DE">
                <a:latin typeface="Calibri" pitchFamily="34" charset="0"/>
                <a:cs typeface="Arial" pitchFamily="34" charset="0"/>
              </a:rPr>
              <a:t>drinking water supply &amp; flood control</a:t>
            </a:r>
            <a:r>
              <a:rPr lang="de-DE" altLang="de-DE">
                <a:latin typeface="Calibri" pitchFamily="34" charset="0"/>
                <a:cs typeface="Arial" pitchFamily="34" charset="0"/>
              </a:rPr>
              <a:t> for City of Dresden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de-DE" altLang="de-DE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Tx/>
              <a:buFontTx/>
              <a:buNone/>
            </a:pPr>
            <a:endParaRPr lang="de-DE" altLang="de-DE" sz="16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936625"/>
            <a:ext cx="8353425" cy="5184775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 Unicode MS" pitchFamily="34" charset="-128"/>
              <a:buNone/>
              <a:defRPr/>
            </a:pPr>
            <a:r>
              <a:rPr lang="de-DE" sz="2000" b="1" dirty="0" smtClean="0">
                <a:latin typeface="Calibri" panose="020F0502020204030204" pitchFamily="34" charset="0"/>
              </a:rPr>
              <a:t>Klingenberg Dam  -  </a:t>
            </a:r>
            <a:r>
              <a:rPr lang="de-DE" sz="2000" b="1" dirty="0" err="1" smtClean="0">
                <a:latin typeface="Calibri" panose="020F0502020204030204" pitchFamily="34" charset="0"/>
              </a:rPr>
              <a:t>Objectives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of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the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rehabilitation</a:t>
            </a:r>
            <a:endParaRPr lang="de-DE" sz="2000" b="1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latin typeface="Calibri" panose="020F0502020204030204" pitchFamily="34" charset="0"/>
              </a:rPr>
              <a:t>Preservation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structural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substance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100 </a:t>
            </a:r>
            <a:r>
              <a:rPr lang="de-DE" dirty="0" err="1" smtClean="0">
                <a:latin typeface="Calibri" panose="020F0502020204030204" pitchFamily="34" charset="0"/>
              </a:rPr>
              <a:t>years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old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dam</a:t>
            </a:r>
            <a:endParaRPr lang="de-DE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latin typeface="Calibri" panose="020F0502020204030204" pitchFamily="34" charset="0"/>
              </a:rPr>
              <a:t>Safeguarding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function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dam</a:t>
            </a:r>
            <a:r>
              <a:rPr lang="de-DE" dirty="0" smtClean="0">
                <a:latin typeface="Calibri" panose="020F0502020204030204" pitchFamily="34" charset="0"/>
              </a:rPr>
              <a:t> at least </a:t>
            </a:r>
            <a:r>
              <a:rPr lang="de-DE" dirty="0" err="1" smtClean="0">
                <a:latin typeface="Calibri" panose="020F0502020204030204" pitchFamily="34" charset="0"/>
              </a:rPr>
              <a:t>over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further</a:t>
            </a:r>
            <a:r>
              <a:rPr lang="de-DE" dirty="0" smtClean="0">
                <a:latin typeface="Calibri" panose="020F0502020204030204" pitchFamily="34" charset="0"/>
              </a:rPr>
              <a:t> 80 </a:t>
            </a:r>
            <a:r>
              <a:rPr lang="de-DE" dirty="0" err="1" smtClean="0">
                <a:latin typeface="Calibri" panose="020F0502020204030204" pitchFamily="34" charset="0"/>
              </a:rPr>
              <a:t>years</a:t>
            </a:r>
            <a:endParaRPr lang="de-DE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latin typeface="Calibri" panose="020F0502020204030204" pitchFamily="34" charset="0"/>
              </a:rPr>
              <a:t>Repair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damages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caused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extreme </a:t>
            </a:r>
            <a:r>
              <a:rPr lang="de-DE" dirty="0" err="1" smtClean="0">
                <a:latin typeface="Calibri" panose="020F0502020204030204" pitchFamily="34" charset="0"/>
              </a:rPr>
              <a:t>flood</a:t>
            </a:r>
            <a:r>
              <a:rPr lang="de-DE" dirty="0" smtClean="0">
                <a:latin typeface="Calibri" panose="020F0502020204030204" pitchFamily="34" charset="0"/>
              </a:rPr>
              <a:t> in August 2002</a:t>
            </a:r>
          </a:p>
          <a:p>
            <a:pPr eaLnBrk="1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Calibri" panose="020F0502020204030204" pitchFamily="34" charset="0"/>
              </a:rPr>
              <a:t>Adaptation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state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art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German </a:t>
            </a:r>
            <a:r>
              <a:rPr lang="de-DE" dirty="0" err="1" smtClean="0">
                <a:latin typeface="Calibri" panose="020F0502020204030204" pitchFamily="34" charset="0"/>
              </a:rPr>
              <a:t>technical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standards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dams</a:t>
            </a:r>
            <a:endParaRPr lang="de-DE" dirty="0" smtClean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1200"/>
              </a:spcBef>
              <a:buClrTx/>
              <a:buFont typeface="Symbol" panose="05050102010706020507" pitchFamily="18" charset="2"/>
              <a:buChar char="-"/>
              <a:defRPr/>
            </a:pPr>
            <a:r>
              <a:rPr lang="de-DE" sz="1800" dirty="0" err="1" smtClean="0">
                <a:latin typeface="Calibri" panose="020F0502020204030204" pitchFamily="34" charset="0"/>
              </a:rPr>
              <a:t>Modernisation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facilities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monitoring</a:t>
            </a:r>
            <a:r>
              <a:rPr lang="de-DE" sz="1800" dirty="0" smtClean="0">
                <a:latin typeface="Calibri" panose="020F0502020204030204" pitchFamily="34" charset="0"/>
              </a:rPr>
              <a:t> &amp; </a:t>
            </a:r>
            <a:r>
              <a:rPr lang="de-DE" sz="1800" dirty="0" err="1" smtClean="0">
                <a:latin typeface="Calibri" panose="020F0502020204030204" pitchFamily="34" charset="0"/>
              </a:rPr>
              <a:t>control</a:t>
            </a:r>
            <a:r>
              <a:rPr lang="de-DE" sz="1800" dirty="0" smtClean="0">
                <a:latin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</a:rPr>
              <a:t>ensuring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safe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operation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dam</a:t>
            </a:r>
            <a:endParaRPr lang="de-DE" sz="1800" dirty="0" smtClean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1200"/>
              </a:spcBef>
              <a:buClrTx/>
              <a:buFont typeface="Symbol" panose="05050102010706020507" pitchFamily="18" charset="2"/>
              <a:buChar char="-"/>
              <a:defRPr/>
            </a:pPr>
            <a:r>
              <a:rPr lang="de-DE" sz="1800" dirty="0" err="1" smtClean="0">
                <a:latin typeface="Calibri" panose="020F0502020204030204" pitchFamily="34" charset="0"/>
              </a:rPr>
              <a:t>Improvement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dam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safety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against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overflowing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by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means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encreasing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capacity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existing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spillway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</a:rPr>
              <a:t> additional </a:t>
            </a:r>
            <a:r>
              <a:rPr lang="de-DE" sz="1800" dirty="0" err="1" smtClean="0">
                <a:latin typeface="Calibri" panose="020F0502020204030204" pitchFamily="34" charset="0"/>
              </a:rPr>
              <a:t>spillway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tunnel</a:t>
            </a:r>
            <a:r>
              <a:rPr lang="de-DE" sz="1800" dirty="0" smtClean="0">
                <a:latin typeface="Calibri" panose="020F0502020204030204" pitchFamily="34" charset="0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</a:rPr>
              <a:t>by</a:t>
            </a:r>
            <a:r>
              <a:rPr lang="de-DE" sz="1800" dirty="0" smtClean="0">
                <a:latin typeface="Calibri" panose="020F0502020204030204" pitchFamily="34" charset="0"/>
              </a:rPr>
              <a:t>-pass </a:t>
            </a:r>
            <a:r>
              <a:rPr lang="de-DE" sz="1800" dirty="0" err="1" smtClean="0">
                <a:latin typeface="Calibri" panose="020F0502020204030204" pitchFamily="34" charset="0"/>
              </a:rPr>
              <a:t>tunnel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from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upstream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pre-dam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downstream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dam</a:t>
            </a:r>
            <a:r>
              <a:rPr lang="de-DE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latin typeface="Calibri" panose="020F0502020204030204" pitchFamily="34" charset="0"/>
              </a:rPr>
              <a:t>Reconstruction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intake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outlet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works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order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improve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management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with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respect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quantity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water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quality</a:t>
            </a:r>
            <a:r>
              <a:rPr lang="de-DE" dirty="0" smtClean="0">
                <a:latin typeface="Calibri" panose="020F0502020204030204" pitchFamily="34" charset="0"/>
              </a:rPr>
              <a:t> (</a:t>
            </a:r>
            <a:r>
              <a:rPr lang="de-DE" dirty="0" err="1" smtClean="0">
                <a:latin typeface="Calibri" panose="020F0502020204030204" pitchFamily="34" charset="0"/>
              </a:rPr>
              <a:t>limnology</a:t>
            </a:r>
            <a:r>
              <a:rPr lang="de-DE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62467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AC9908B-4E73-4033-BA77-1F17A69A993E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Klingenberg_Schnit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440363" y="2274888"/>
            <a:ext cx="3240087" cy="3616325"/>
          </a:xfrm>
        </p:spPr>
      </p:pic>
      <p:pic>
        <p:nvPicPr>
          <p:cNvPr id="63491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01675" y="2032000"/>
            <a:ext cx="2460625" cy="1830388"/>
          </a:xfrm>
        </p:spPr>
      </p:pic>
      <p:pic>
        <p:nvPicPr>
          <p:cNvPr id="63492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27075" y="4059238"/>
            <a:ext cx="2449513" cy="1831975"/>
          </a:xfrm>
        </p:spPr>
      </p:pic>
      <p:pic>
        <p:nvPicPr>
          <p:cNvPr id="63493" name="Picture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311525" y="2044700"/>
            <a:ext cx="2443163" cy="1825625"/>
          </a:xfrm>
        </p:spPr>
      </p:pic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682625" y="1082675"/>
            <a:ext cx="6805613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Klingenberg dam  - Damages at the upstream face of (ageing)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 rot="10800000" flipV="1">
            <a:off x="3717925" y="4373563"/>
            <a:ext cx="1709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solidFill>
                  <a:srgbClr val="333333"/>
                </a:solidFill>
                <a:latin typeface="Calibri" pitchFamily="34" charset="0"/>
                <a:cs typeface="Arial" pitchFamily="34" charset="0"/>
              </a:rPr>
              <a:t>unsuitable facibilities for  the water management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>
          <a:xfrm>
            <a:off x="1331913" y="503238"/>
            <a:ext cx="6126162" cy="1260475"/>
          </a:xfrm>
        </p:spPr>
        <p:txBody>
          <a:bodyPr/>
          <a:lstStyle/>
          <a:p>
            <a:r>
              <a:rPr lang="de-DE" altLang="de-DE" b="1" smtClean="0">
                <a:latin typeface="Calibri" pitchFamily="34" charset="0"/>
              </a:rPr>
              <a:t>Klingenberg dam </a:t>
            </a:r>
            <a:br>
              <a:rPr lang="de-DE" altLang="de-DE" b="1" smtClean="0">
                <a:latin typeface="Calibri" pitchFamily="34" charset="0"/>
              </a:rPr>
            </a:br>
            <a:r>
              <a:rPr lang="de-DE" altLang="de-DE" b="1" smtClean="0">
                <a:latin typeface="Calibri" pitchFamily="34" charset="0"/>
              </a:rPr>
              <a:t>Spillway cascade during extreme flood in August 2002 </a:t>
            </a:r>
          </a:p>
        </p:txBody>
      </p:sp>
      <p:pic>
        <p:nvPicPr>
          <p:cNvPr id="6451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331913" y="1989138"/>
            <a:ext cx="6351587" cy="3919537"/>
          </a:xfr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5F821C3-0660-4D68-B022-8A277BFE4BF0}" type="slidenum">
              <a:rPr lang="de-DE" altLang="de-DE" sz="1200">
                <a:solidFill>
                  <a:srgbClr val="82848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200">
              <a:solidFill>
                <a:srgbClr val="82848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914400"/>
            <a:ext cx="8443912" cy="1362075"/>
          </a:xfrm>
        </p:spPr>
        <p:txBody>
          <a:bodyPr/>
          <a:lstStyle/>
          <a:p>
            <a:r>
              <a:rPr lang="de-DE" altLang="de-DE" b="1" smtClean="0">
                <a:solidFill>
                  <a:schemeClr val="tx1"/>
                </a:solidFill>
                <a:latin typeface="Calibri" pitchFamily="34" charset="0"/>
              </a:rPr>
              <a:t>Klingenberg dam  -  Serious damages due to the extreme flood in August 2002</a:t>
            </a:r>
            <a:r>
              <a:rPr lang="de-DE" altLang="de-DE" sz="1800" b="1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de-DE" altLang="de-DE" sz="1800" b="1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de-DE" altLang="de-DE" sz="1800" b="1" smtClean="0"/>
              <a:t/>
            </a:r>
            <a:br>
              <a:rPr lang="de-DE" altLang="de-DE" sz="1800" b="1" smtClean="0"/>
            </a:br>
            <a:r>
              <a:rPr lang="de-DE" altLang="de-DE" sz="1800" smtClean="0"/>
              <a:t>	</a:t>
            </a:r>
          </a:p>
        </p:txBody>
      </p:sp>
      <p:pic>
        <p:nvPicPr>
          <p:cNvPr id="28677" name="Picture 4" descr="B2-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95288" y="1989138"/>
            <a:ext cx="3951287" cy="2955925"/>
          </a:xfrm>
        </p:spPr>
      </p:pic>
      <p:pic>
        <p:nvPicPr>
          <p:cNvPr id="28676" name="Picture 3" descr="VSKlingenberg_Bresche-v-UW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797425" y="2981325"/>
            <a:ext cx="4017963" cy="2847975"/>
          </a:xfrm>
        </p:spPr>
      </p:pic>
      <p:sp>
        <p:nvSpPr>
          <p:cNvPr id="65541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kumimoji="1" lang="de-DE" altLang="de-DE" smtClean="0">
              <a:solidFill>
                <a:srgbClr val="333333"/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kumimoji="1" lang="de-DE" altLang="de-DE" smtClean="0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33925" y="1989138"/>
            <a:ext cx="44100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at </a:t>
            </a:r>
            <a:r>
              <a:rPr lang="de-DE" alt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the</a:t>
            </a:r>
            <a:r>
              <a:rPr lang="de-DE" alt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de-DE" alt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spillway</a:t>
            </a:r>
            <a:r>
              <a:rPr lang="de-DE" alt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, </a:t>
            </a:r>
            <a:r>
              <a:rPr lang="de-DE" alt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cascades</a:t>
            </a:r>
            <a:r>
              <a:rPr lang="de-DE" alt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de-DE" alt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and</a:t>
            </a:r>
            <a:r>
              <a:rPr lang="de-DE" alt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de-DE" alt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stilling</a:t>
            </a:r>
            <a:r>
              <a:rPr lang="de-DE" altLang="de-DE" sz="2000" b="1" kern="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de-DE" altLang="de-DE" sz="2000" b="1" kern="0" dirty="0" err="1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Arial" charset="0"/>
              </a:rPr>
              <a:t>basin</a:t>
            </a:r>
            <a:endParaRPr lang="de-DE" sz="20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30288" y="5254625"/>
            <a:ext cx="335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100000"/>
              </a:spcBef>
              <a:buClr>
                <a:srgbClr val="0066FF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100000"/>
              </a:spcBef>
              <a:buClr>
                <a:srgbClr val="0066FF"/>
              </a:buClr>
              <a:buFont typeface="Arial" pitchFamily="34" charset="0"/>
              <a:buChar char="●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0"/>
              </a:spcBef>
              <a:buClr>
                <a:srgbClr val="0066F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0"/>
              </a:spcBef>
              <a:buClr>
                <a:srgbClr val="0066FF"/>
              </a:buClr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latin typeface="Calibri" pitchFamily="34" charset="0"/>
                <a:cs typeface="Arial" pitchFamily="34" charset="0"/>
              </a:rPr>
              <a:t>at the pre-dam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b="1">
                <a:latin typeface="Calibri" pitchFamily="34" charset="0"/>
                <a:cs typeface="Arial" pitchFamily="34" charset="0"/>
              </a:rPr>
              <a:t>(destruction by overflooding) </a:t>
            </a:r>
            <a:endParaRPr lang="de-DE" altLang="de-DE" sz="2000"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1_Folienmaster">
  <a:themeElements>
    <a:clrScheme name="Folienmaster 1">
      <a:dk1>
        <a:srgbClr val="333333"/>
      </a:dk1>
      <a:lt1>
        <a:srgbClr val="FFFFFF"/>
      </a:lt1>
      <a:dk2>
        <a:srgbClr val="000000"/>
      </a:dk2>
      <a:lt2>
        <a:srgbClr val="747678"/>
      </a:lt2>
      <a:accent1>
        <a:srgbClr val="008444"/>
      </a:accent1>
      <a:accent2>
        <a:srgbClr val="006751"/>
      </a:accent2>
      <a:accent3>
        <a:srgbClr val="FFFFFF"/>
      </a:accent3>
      <a:accent4>
        <a:srgbClr val="2A2A2A"/>
      </a:accent4>
      <a:accent5>
        <a:srgbClr val="AAC2B0"/>
      </a:accent5>
      <a:accent6>
        <a:srgbClr val="005D49"/>
      </a:accent6>
      <a:hlink>
        <a:srgbClr val="FFDC00"/>
      </a:hlink>
      <a:folHlink>
        <a:srgbClr val="C9CAC8"/>
      </a:folHlink>
    </a:clrScheme>
    <a:fontScheme name="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Benutzerdefiniert 1">
      <a:dk1>
        <a:srgbClr val="000000"/>
      </a:dk1>
      <a:lt1>
        <a:sysClr val="window" lastClr="FFFFFF"/>
      </a:lt1>
      <a:dk2>
        <a:srgbClr val="E2001A"/>
      </a:dk2>
      <a:lt2>
        <a:srgbClr val="0097D5"/>
      </a:lt2>
      <a:accent1>
        <a:srgbClr val="66C1E6"/>
      </a:accent1>
      <a:accent2>
        <a:srgbClr val="EE6676"/>
      </a:accent2>
      <a:accent3>
        <a:srgbClr val="87888A"/>
      </a:accent3>
      <a:accent4>
        <a:srgbClr val="EE7F00"/>
      </a:accent4>
      <a:accent5>
        <a:srgbClr val="0064A3"/>
      </a:accent5>
      <a:accent6>
        <a:srgbClr val="2E8A26"/>
      </a:accent6>
      <a:hlink>
        <a:srgbClr val="57AADC"/>
      </a:hlink>
      <a:folHlink>
        <a:srgbClr val="57AADC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Folienmaster">
  <a:themeElements>
    <a:clrScheme name="Folienmaster 1">
      <a:dk1>
        <a:srgbClr val="333333"/>
      </a:dk1>
      <a:lt1>
        <a:srgbClr val="FFFFFF"/>
      </a:lt1>
      <a:dk2>
        <a:srgbClr val="000000"/>
      </a:dk2>
      <a:lt2>
        <a:srgbClr val="747678"/>
      </a:lt2>
      <a:accent1>
        <a:srgbClr val="008444"/>
      </a:accent1>
      <a:accent2>
        <a:srgbClr val="006751"/>
      </a:accent2>
      <a:accent3>
        <a:srgbClr val="FFFFFF"/>
      </a:accent3>
      <a:accent4>
        <a:srgbClr val="2A2A2A"/>
      </a:accent4>
      <a:accent5>
        <a:srgbClr val="AAC2B0"/>
      </a:accent5>
      <a:accent6>
        <a:srgbClr val="005D49"/>
      </a:accent6>
      <a:hlink>
        <a:srgbClr val="FFDC00"/>
      </a:hlink>
      <a:folHlink>
        <a:srgbClr val="C9CAC8"/>
      </a:folHlink>
    </a:clrScheme>
    <a:fontScheme name="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1200</Words>
  <Application>Microsoft Office PowerPoint</Application>
  <PresentationFormat>Affichage à l'écran (4:3)</PresentationFormat>
  <Paragraphs>227</Paragraphs>
  <Slides>35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1_Folienmaster</vt:lpstr>
      <vt:lpstr>1_Benutzerdefiniertes Design</vt:lpstr>
      <vt:lpstr>Larissa-Design</vt:lpstr>
      <vt:lpstr>Folienmaster</vt:lpstr>
      <vt:lpstr>Benutzerdefiniertes Design</vt:lpstr>
      <vt:lpstr>Rehabilitation of Klingenberg Dam – now fit for another 100 years</vt:lpstr>
      <vt:lpstr>Content</vt:lpstr>
      <vt:lpstr> Klingenberg Dam</vt:lpstr>
      <vt:lpstr>Diapositive 4</vt:lpstr>
      <vt:lpstr>Diapositive 5</vt:lpstr>
      <vt:lpstr>Diapositive 6</vt:lpstr>
      <vt:lpstr>Diapositive 7</vt:lpstr>
      <vt:lpstr>Klingenberg dam  Spillway cascade during extreme flood in August 2002 </vt:lpstr>
      <vt:lpstr>Klingenberg dam  -  Serious damages due to the extreme flood in August 2002   </vt:lpstr>
      <vt:lpstr>Diapositive 10</vt:lpstr>
      <vt:lpstr>Diapositive 11</vt:lpstr>
      <vt:lpstr>Diapositive 12</vt:lpstr>
      <vt:lpstr>Klingenberg Dam  -  Cross section of new homogeneous pre-dam              </vt:lpstr>
      <vt:lpstr>Diapositive 14</vt:lpstr>
      <vt:lpstr>Diapositive 15</vt:lpstr>
      <vt:lpstr>New inspection gallery throughout the Klingenberg dam</vt:lpstr>
      <vt:lpstr>Klingenberg Dam  -  New Inspection Gallery</vt:lpstr>
      <vt:lpstr>Diapositive 18</vt:lpstr>
      <vt:lpstr>Diapositive 19</vt:lpstr>
      <vt:lpstr>Diapositive 20</vt:lpstr>
      <vt:lpstr>Diapositive 21</vt:lpstr>
      <vt:lpstr>Diapositive 22</vt:lpstr>
      <vt:lpstr>Klingenberg Dam – Cascade Spillway </vt:lpstr>
      <vt:lpstr>Diapositive 24</vt:lpstr>
      <vt:lpstr>Diapositive 25</vt:lpstr>
      <vt:lpstr>   -   5 raw water intakes -   new bottom outlet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Klingenberg Dam - Conclusions</vt:lpstr>
      <vt:lpstr>  Herzlichen Dank an die DREWAG Stadtwerke und die Wasserversorgung Weißeritzgruppe für ihre Kooperationsbereitschaft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Lahmeyer International - Presentation</dc:title>
  <dc:creator>Lahmeyer International GmbH</dc:creator>
  <cp:lastModifiedBy>f79147</cp:lastModifiedBy>
  <cp:revision>534</cp:revision>
  <cp:lastPrinted>2013-03-25T09:21:49Z</cp:lastPrinted>
  <dcterms:created xsi:type="dcterms:W3CDTF">2012-04-26T11:17:15Z</dcterms:created>
  <dcterms:modified xsi:type="dcterms:W3CDTF">2014-01-27T13:41:51Z</dcterms:modified>
</cp:coreProperties>
</file>