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3" r:id="rId3"/>
    <p:sldId id="310" r:id="rId4"/>
    <p:sldId id="311" r:id="rId5"/>
    <p:sldId id="312" r:id="rId6"/>
    <p:sldId id="315" r:id="rId7"/>
    <p:sldId id="313" r:id="rId8"/>
    <p:sldId id="314" r:id="rId9"/>
    <p:sldId id="287" r:id="rId10"/>
    <p:sldId id="295" r:id="rId11"/>
    <p:sldId id="299" r:id="rId12"/>
    <p:sldId id="300" r:id="rId13"/>
    <p:sldId id="304" r:id="rId14"/>
    <p:sldId id="306" r:id="rId15"/>
    <p:sldId id="316" r:id="rId16"/>
    <p:sldId id="317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7" r:id="rId25"/>
    <p:sldId id="326" r:id="rId2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FF00FF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787"/>
    <p:restoredTop sz="90924" autoAdjust="0"/>
  </p:normalViewPr>
  <p:slideViewPr>
    <p:cSldViewPr>
      <p:cViewPr>
        <p:scale>
          <a:sx n="60" d="100"/>
          <a:sy n="60" d="100"/>
        </p:scale>
        <p:origin x="-1080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94" y="-78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8CD5F9-D50A-49A9-829C-9197C744A5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A7A1EE1-E1A5-4C93-951F-D3BDF0DA6A8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838200" y="1371600"/>
            <a:ext cx="7772400" cy="990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6AC2D-2ECF-4022-9883-96712A09917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59436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5943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3EB68-11D9-428D-9AB0-8F3E80ED6E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4F52-4DB1-4882-B740-FE3E8AFF37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6394C-3399-4796-B415-C9A11E59AC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9A633-A04D-4F60-B7CC-21140557F1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F873A-F28F-4A88-A0C6-23A2AFF1FEB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109B9-3A77-476E-956A-280840EF952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E33B4-3980-47FE-A234-8D0042F25B9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0D4A8-2642-4D8F-A785-DED317FEB2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4A723-CBD7-4CD0-9E06-BA47C361E5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6629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insérer le titre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insérer du texte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</a:defRPr>
            </a:lvl1pPr>
          </a:lstStyle>
          <a:p>
            <a:pPr>
              <a:defRPr/>
            </a:pPr>
            <a:fld id="{3E1C026B-1FBD-410C-A304-B8B94EC040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838200" y="6256338"/>
            <a:ext cx="25796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800" b="1">
                <a:latin typeface="Arial" charset="0"/>
              </a:rPr>
              <a:t>Division Production Ingénierie Hydraulique - DTG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285727"/>
            <a:ext cx="8786874" cy="6356417"/>
          </a:xfrm>
        </p:spPr>
        <p:txBody>
          <a:bodyPr/>
          <a:lstStyle/>
          <a:p>
            <a:pPr defTabSz="768350" eaLnBrk="1" hangingPunct="1"/>
            <a:r>
              <a:rPr lang="fr-FR" dirty="0" smtClean="0"/>
              <a:t>Assemblée Générale</a:t>
            </a:r>
            <a:br>
              <a:rPr lang="fr-FR" dirty="0" smtClean="0"/>
            </a:br>
            <a:r>
              <a:rPr lang="fr-FR" dirty="0" smtClean="0"/>
              <a:t>du CFBR - 30 janvier 2014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1000" dirty="0" smtClean="0"/>
              <a:t/>
            </a:r>
            <a:br>
              <a:rPr lang="fr-FR" sz="1000" dirty="0" smtClean="0"/>
            </a:br>
            <a:r>
              <a:rPr lang="fr-FR" sz="2800" dirty="0" smtClean="0">
                <a:solidFill>
                  <a:srgbClr val="3366FF"/>
                </a:solidFill>
              </a:rPr>
              <a:t>Expérimentations de nouvelles </a:t>
            </a:r>
            <a:r>
              <a:rPr lang="fr-FR" sz="2800" dirty="0" smtClean="0">
                <a:solidFill>
                  <a:srgbClr val="3366FF"/>
                </a:solidFill>
              </a:rPr>
              <a:t>techniques</a:t>
            </a:r>
            <a:br>
              <a:rPr lang="fr-FR" sz="2800" dirty="0" smtClean="0">
                <a:solidFill>
                  <a:srgbClr val="3366FF"/>
                </a:solidFill>
              </a:rPr>
            </a:br>
            <a:r>
              <a:rPr lang="fr-FR" sz="2800" dirty="0" smtClean="0">
                <a:solidFill>
                  <a:srgbClr val="3366FF"/>
                </a:solidFill>
              </a:rPr>
              <a:t>de </a:t>
            </a:r>
            <a:r>
              <a:rPr lang="fr-FR" sz="2800" dirty="0" smtClean="0">
                <a:solidFill>
                  <a:srgbClr val="3366FF"/>
                </a:solidFill>
              </a:rPr>
              <a:t>mesures topographiques appliquées à la surveillance des ouvrages</a:t>
            </a:r>
            <a:br>
              <a:rPr lang="fr-FR" sz="2800" dirty="0" smtClean="0">
                <a:solidFill>
                  <a:srgbClr val="3366FF"/>
                </a:solidFill>
              </a:rPr>
            </a:br>
            <a:r>
              <a:rPr lang="fr-FR" sz="2800" dirty="0" smtClean="0">
                <a:solidFill>
                  <a:srgbClr val="3366FF"/>
                </a:solidFill>
              </a:rPr>
              <a:t/>
            </a:r>
            <a:br>
              <a:rPr lang="fr-FR" sz="2800" dirty="0" smtClean="0">
                <a:solidFill>
                  <a:srgbClr val="3366FF"/>
                </a:solidFill>
              </a:rPr>
            </a:br>
            <a:r>
              <a:rPr lang="fr-FR" sz="2800" dirty="0" smtClean="0">
                <a:solidFill>
                  <a:srgbClr val="3366FF"/>
                </a:solidFill>
              </a:rPr>
              <a:t/>
            </a:r>
            <a:br>
              <a:rPr lang="fr-FR" sz="2800" dirty="0" smtClean="0">
                <a:solidFill>
                  <a:srgbClr val="3366FF"/>
                </a:solidFill>
              </a:rPr>
            </a:br>
            <a:r>
              <a:rPr lang="fr-FR" sz="2800" dirty="0" smtClean="0">
                <a:solidFill>
                  <a:srgbClr val="3366FF"/>
                </a:solidFill>
              </a:rPr>
              <a:t/>
            </a:r>
            <a:br>
              <a:rPr lang="fr-FR" sz="2800" dirty="0" smtClean="0">
                <a:solidFill>
                  <a:srgbClr val="3366FF"/>
                </a:solidFill>
              </a:rPr>
            </a:br>
            <a:r>
              <a:rPr lang="fr-FR" sz="2800" dirty="0" smtClean="0">
                <a:solidFill>
                  <a:srgbClr val="3366FF"/>
                </a:solidFill>
              </a:rPr>
              <a:t/>
            </a:r>
            <a:br>
              <a:rPr lang="fr-FR" sz="2800" dirty="0" smtClean="0">
                <a:solidFill>
                  <a:srgbClr val="3366FF"/>
                </a:solidFill>
              </a:rPr>
            </a:br>
            <a:r>
              <a:rPr lang="fr-FR" sz="2800" dirty="0" smtClean="0">
                <a:solidFill>
                  <a:srgbClr val="3366FF"/>
                </a:solidFill>
              </a:rPr>
              <a:t/>
            </a:r>
            <a:br>
              <a:rPr lang="fr-FR" sz="2800" dirty="0" smtClean="0">
                <a:solidFill>
                  <a:srgbClr val="3366FF"/>
                </a:solidFill>
              </a:rPr>
            </a:br>
            <a:r>
              <a:rPr lang="fr-FR" sz="2800" dirty="0" smtClean="0">
                <a:solidFill>
                  <a:srgbClr val="3366FF"/>
                </a:solidFill>
              </a:rPr>
              <a:t/>
            </a:r>
            <a:br>
              <a:rPr lang="fr-FR" sz="2800" dirty="0" smtClean="0">
                <a:solidFill>
                  <a:srgbClr val="3366FF"/>
                </a:solidFill>
              </a:rPr>
            </a:br>
            <a:r>
              <a:rPr lang="fr-FR" sz="2800" dirty="0" smtClean="0">
                <a:solidFill>
                  <a:srgbClr val="3366FF"/>
                </a:solidFill>
              </a:rPr>
              <a:t/>
            </a:r>
            <a:br>
              <a:rPr lang="fr-FR" sz="2800" dirty="0" smtClean="0">
                <a:solidFill>
                  <a:srgbClr val="3366FF"/>
                </a:solidFill>
              </a:rPr>
            </a:br>
            <a:r>
              <a:rPr lang="fr-FR" sz="2400" dirty="0" smtClean="0">
                <a:solidFill>
                  <a:schemeClr val="accent6"/>
                </a:solidFill>
              </a:rPr>
              <a:t>Rémy BOUDON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GNSS : synthèse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715436" cy="5357850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Intérêt de la technique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Utilisation en appui aux méthodes classiques pour assurer les référentiels de mesure ou pour couvrir des distances importantes avec des précisions équivalentes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Instrumentation à poste fixe : intérêt limité / fréquences et coûts, mais approche « essai » intéressante</a:t>
            </a:r>
          </a:p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Limites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liées à la visibilité satellite et aux multi-trajets : vallées encaissées, pied et parement d’ouvrage non mesurable</a:t>
            </a:r>
          </a:p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Perspectives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La miniaturisation de récepteurs autonomes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Les systèmes terrestres associés</a:t>
            </a:r>
          </a:p>
          <a:p>
            <a:pPr eaLnBrk="1" hangingPunct="1"/>
            <a:endParaRPr lang="fr-FR" sz="2800" dirty="0" smtClean="0">
              <a:ea typeface="ＭＳ Ｐゴシック" pitchFamily="34" charset="-128"/>
            </a:endParaRPr>
          </a:p>
          <a:p>
            <a:pPr lvl="1"/>
            <a:endParaRPr lang="fr-FR" sz="2400" dirty="0" smtClean="0">
              <a:ea typeface="ＭＳ Ｐゴシック" pitchFamily="34" charset="-128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10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786874" cy="5357850"/>
          </a:xfrm>
        </p:spPr>
        <p:txBody>
          <a:bodyPr/>
          <a:lstStyle/>
          <a:p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Utilisation des images enregistrées par les</a:t>
            </a:r>
          </a:p>
          <a:p>
            <a:pPr>
              <a:buNone/>
            </a:pPr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	satellites radar (archive ou acquisition spécifique)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orbite polaire, périodicité variable (du mois à </a:t>
            </a:r>
            <a:r>
              <a:rPr lang="fr-FR" sz="2400" dirty="0" err="1" smtClean="0">
                <a:ea typeface="ＭＳ Ｐゴシック" pitchFamily="34" charset="-128"/>
              </a:rPr>
              <a:t>qq</a:t>
            </a:r>
            <a:r>
              <a:rPr lang="fr-FR" sz="2400" dirty="0" smtClean="0">
                <a:ea typeface="ＭＳ Ｐゴシック" pitchFamily="34" charset="-128"/>
              </a:rPr>
              <a:t> jours)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Images</a:t>
            </a:r>
          </a:p>
          <a:p>
            <a:pPr lvl="1">
              <a:buNone/>
            </a:pPr>
            <a:r>
              <a:rPr lang="fr-FR" sz="2400" dirty="0" smtClean="0">
                <a:ea typeface="ＭＳ Ｐゴシック" pitchFamily="34" charset="-128"/>
              </a:rPr>
              <a:t>	5x10km</a:t>
            </a:r>
          </a:p>
          <a:p>
            <a:pPr lvl="1">
              <a:buNone/>
            </a:pPr>
            <a:r>
              <a:rPr lang="fr-FR" sz="2400" dirty="0" smtClean="0">
                <a:ea typeface="ＭＳ Ｐゴシック" pitchFamily="34" charset="-128"/>
              </a:rPr>
              <a:t>	100x150km</a:t>
            </a:r>
          </a:p>
          <a:p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Traitement interférométrique de séries d’images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vise à estimer les</a:t>
            </a:r>
          </a:p>
          <a:p>
            <a:pPr lvl="1">
              <a:buNone/>
            </a:pPr>
            <a:r>
              <a:rPr lang="fr-FR" sz="2400" dirty="0" smtClean="0">
                <a:ea typeface="ＭＳ Ｐゴシック" pitchFamily="34" charset="-128"/>
              </a:rPr>
              <a:t>	différences de phase</a:t>
            </a:r>
          </a:p>
          <a:p>
            <a:pPr lvl="1">
              <a:buNone/>
            </a:pPr>
            <a:r>
              <a:rPr lang="fr-FR" sz="2400" dirty="0" smtClean="0">
                <a:ea typeface="ＭＳ Ｐゴシック" pitchFamily="34" charset="-128"/>
              </a:rPr>
              <a:t>	entre acquisitions</a:t>
            </a:r>
          </a:p>
          <a:p>
            <a:pPr lvl="1">
              <a:buNone/>
            </a:pPr>
            <a:r>
              <a:rPr lang="fr-FR" sz="2400" dirty="0" smtClean="0">
                <a:ea typeface="ＭＳ Ｐゴシック" pitchFamily="34" charset="-128"/>
              </a:rPr>
              <a:t>	afin de quantifier les</a:t>
            </a:r>
          </a:p>
          <a:p>
            <a:pPr lvl="1">
              <a:buNone/>
            </a:pPr>
            <a:r>
              <a:rPr lang="fr-FR" sz="2400" dirty="0" smtClean="0">
                <a:ea typeface="ＭＳ Ｐゴシック" pitchFamily="34" charset="-128"/>
              </a:rPr>
              <a:t>	variations de distance (direction satellite – point)</a:t>
            </a:r>
          </a:p>
          <a:p>
            <a:pPr lvl="1"/>
            <a:endParaRPr lang="fr-FR" sz="2400" dirty="0" smtClean="0">
              <a:ea typeface="ＭＳ Ｐゴシック" pitchFamily="34" charset="-128"/>
            </a:endParaRPr>
          </a:p>
          <a:p>
            <a:pPr lvl="1"/>
            <a:endParaRPr lang="fr-FR" sz="2000" dirty="0" smtClean="0">
              <a:ea typeface="ＭＳ Ｐゴシック" pitchFamily="34" charset="-128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INSAR : Interférométrie Satellitaire Radar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357430"/>
            <a:ext cx="585787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117278"/>
            <a:ext cx="3214710" cy="166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11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INSAR : études historiques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786874" cy="535785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Canal de Curbans (ERS1/2 et ENVISAT)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peu de points détectés mais comparaison / nivellement intéressante</a:t>
            </a:r>
          </a:p>
          <a:p>
            <a:pPr lvl="1"/>
            <a:endParaRPr lang="fr-FR" sz="2000" dirty="0" smtClean="0">
              <a:ea typeface="ＭＳ Ｐゴシック" pitchFamily="34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390" t="2509" r="33794" b="61445"/>
          <a:stretch>
            <a:fillRect/>
          </a:stretch>
        </p:blipFill>
        <p:spPr bwMode="auto">
          <a:xfrm>
            <a:off x="680510" y="2285992"/>
            <a:ext cx="83920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214554"/>
            <a:ext cx="8429684" cy="36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12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INSAR : études historiques 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786874" cy="535785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Barrage de Tignes et prise d’eau des Brévières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	(ERS1/2 et ENVISAT)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validation du diagnostic géologique établi (~ moraines)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ordre de grandeur des déplacements observés cohérents</a:t>
            </a:r>
          </a:p>
          <a:p>
            <a:pPr lvl="1"/>
            <a:endParaRPr lang="fr-FR" sz="2400" dirty="0" smtClean="0">
              <a:ea typeface="ＭＳ Ｐゴシック" pitchFamily="34" charset="-128"/>
            </a:endParaRPr>
          </a:p>
          <a:p>
            <a:pPr lvl="1"/>
            <a:endParaRPr lang="fr-FR" sz="2400" dirty="0" smtClean="0">
              <a:ea typeface="ＭＳ Ｐゴシック" pitchFamily="34" charset="-128"/>
            </a:endParaRPr>
          </a:p>
          <a:p>
            <a:pPr eaLnBrk="1" hangingPunct="1">
              <a:spcBef>
                <a:spcPts val="0"/>
              </a:spcBef>
              <a:buNone/>
            </a:pPr>
            <a:endParaRPr lang="fr-FR" sz="2800" dirty="0" smtClean="0">
              <a:solidFill>
                <a:srgbClr val="3366FF"/>
              </a:solidFill>
              <a:ea typeface="ＭＳ Ｐゴシック" pitchFamily="34" charset="-128"/>
            </a:endParaRPr>
          </a:p>
          <a:p>
            <a:pPr lvl="1"/>
            <a:endParaRPr lang="fr-FR" sz="2400" dirty="0" smtClean="0">
              <a:ea typeface="ＭＳ Ｐゴシック" pitchFamily="34" charset="-128"/>
            </a:endParaRPr>
          </a:p>
          <a:p>
            <a:pPr lvl="1"/>
            <a:endParaRPr lang="fr-FR" sz="2400" dirty="0" smtClean="0">
              <a:ea typeface="ＭＳ Ｐゴシック" pitchFamily="34" charset="-128"/>
            </a:endParaRPr>
          </a:p>
          <a:p>
            <a:pPr lvl="1"/>
            <a:endParaRPr lang="fr-FR" sz="2000" dirty="0" smtClean="0">
              <a:ea typeface="ＭＳ Ｐゴシック" pitchFamily="34" charset="-128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786058"/>
            <a:ext cx="6258180" cy="33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13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INSAR : études historiques 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786874" cy="5357850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Glissement du Billan – Grand Maison (ERS1/2 et ENVISAT)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peu de points détectés… (neige, herbe)</a:t>
            </a:r>
          </a:p>
          <a:p>
            <a:pPr lvl="1"/>
            <a:endParaRPr lang="fr-FR" sz="2400" dirty="0" smtClean="0">
              <a:ea typeface="ＭＳ Ｐゴシック" pitchFamily="34" charset="-128"/>
            </a:endParaRPr>
          </a:p>
          <a:p>
            <a:pPr lvl="1"/>
            <a:endParaRPr lang="fr-FR" sz="2000" dirty="0" smtClean="0">
              <a:ea typeface="ＭＳ Ｐゴシック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354018"/>
            <a:ext cx="4071966" cy="378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351092"/>
            <a:ext cx="4214842" cy="384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14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15</a:t>
            </a:fld>
            <a:endParaRPr lang="fr-F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39090" y="1842397"/>
            <a:ext cx="3619579" cy="512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14282" y="785794"/>
            <a:ext cx="878687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3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CNPE Gravelines et terminal méthanier de Dunkerque (COSMO </a:t>
            </a:r>
            <a:r>
              <a:rPr lang="fr-FR" sz="2800" kern="0" dirty="0" err="1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SkyMed</a:t>
            </a: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) – en cours</a:t>
            </a:r>
          </a:p>
          <a:p>
            <a:pPr marL="742950" lvl="1" indent="-285750">
              <a:spcBef>
                <a:spcPct val="20000"/>
              </a:spcBef>
              <a:buBlip>
                <a:blip r:embed="rId4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objectif : confirmer l’amplitude des effets hydrostatiques liés aux marées et délimiter la zone d’influence</a:t>
            </a:r>
          </a:p>
          <a:p>
            <a:pPr marL="800100" lvl="1" indent="-342900">
              <a:spcBef>
                <a:spcPts val="0"/>
              </a:spcBef>
              <a:buBlip>
                <a:blip r:embed="rId3"/>
              </a:buBlip>
            </a:pPr>
            <a:endParaRPr lang="fr-FR" sz="2800" kern="0" dirty="0" smtClean="0">
              <a:latin typeface="+mn-lt"/>
              <a:ea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fr-F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4"/>
              </a:buBlip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INSAR : études historiques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16</a:t>
            </a:fld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INSAR : synthèse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14282" y="785794"/>
            <a:ext cx="878687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2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Intérêt de la technique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Suivi sans instrumentation active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Vision d’ensemble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Acquisition peu sensible aux conditions météos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Garantie de service (multi satellites)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Archives disponibles pour reconstituer des historiques</a:t>
            </a:r>
          </a:p>
          <a:p>
            <a:pPr marL="342900" marR="0" indent="-342900" defTabSz="914400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Blip>
                <a:blip r:embed="rId2"/>
              </a:buBlip>
              <a:tabLst/>
              <a:defRPr/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Limites actuelles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  <a:defRPr/>
            </a:pPr>
            <a:r>
              <a:rPr lang="fr-FR" dirty="0" smtClean="0">
                <a:latin typeface="+mn-lt"/>
                <a:ea typeface="ＭＳ Ｐゴシック" pitchFamily="34" charset="-128"/>
              </a:rPr>
              <a:t>Exploitation qualitative des résultats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  <a:defRPr/>
            </a:pPr>
            <a:r>
              <a:rPr lang="fr-FR" dirty="0" smtClean="0">
                <a:latin typeface="+mn-lt"/>
                <a:ea typeface="ＭＳ Ｐゴシック" pitchFamily="34" charset="-128"/>
              </a:rPr>
              <a:t>Traitements complexes, relativement longs et différés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  <a:defRPr/>
            </a:pPr>
            <a:r>
              <a:rPr lang="fr-FR" dirty="0" smtClean="0">
                <a:latin typeface="+mn-lt"/>
                <a:ea typeface="ＭＳ Ｐゴシック" pitchFamily="34" charset="-128"/>
              </a:rPr>
              <a:t>Nécessite un grand nombre d’images pour initialisation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  <a:defRPr/>
            </a:pPr>
            <a:r>
              <a:rPr lang="fr-FR" dirty="0" smtClean="0">
                <a:latin typeface="+mn-lt"/>
                <a:ea typeface="ＭＳ Ｐゴシック" pitchFamily="34" charset="-128"/>
              </a:rPr>
              <a:t>Couverture végétale / neige, visibilité satellite / angle d’incidence / orientation versant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  <a:defRPr/>
            </a:pPr>
            <a:endParaRPr lang="fr-FR" dirty="0" smtClean="0">
              <a:latin typeface="+mn-lt"/>
              <a:ea typeface="ＭＳ Ｐゴシック" pitchFamily="34" charset="-128"/>
            </a:endParaRPr>
          </a:p>
          <a:p>
            <a:pPr marL="800100" lvl="1" indent="-342900">
              <a:spcBef>
                <a:spcPts val="0"/>
              </a:spcBef>
              <a:buBlip>
                <a:blip r:embed="rId2"/>
              </a:buBlip>
              <a:defRPr/>
            </a:pPr>
            <a:endParaRPr lang="fr-FR" sz="2800" kern="0" dirty="0" smtClean="0">
              <a:solidFill>
                <a:srgbClr val="3366FF"/>
              </a:solidFill>
              <a:latin typeface="+mn-lt"/>
              <a:ea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14282" y="785794"/>
            <a:ext cx="878687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2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Perspectives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Technique prometteuse, utilisée par d’autres exploitants (mine, pétrole, gaz…)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Besoin de qualification : thèse en cours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Objectif EDF – DTG : guide de recommandations pour une utilisation en surveillance d’ouvrages en 2015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Utilisation envisagée à EDF en complément des moyens actuels pour la surveillance d’ouvrages (optimisation des fréquences de suivi, suivi de zones d’accès difficile, création a posteriori d’historiques de déplacements, optimisation des coûts à terme…)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Amélioration des diagnostics de comportement et de la sûreté des installations</a:t>
            </a:r>
            <a:endParaRPr lang="fr-FR" sz="2800" kern="0" dirty="0" smtClean="0">
              <a:latin typeface="+mn-lt"/>
              <a:ea typeface="ＭＳ Ｐゴシック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fr-F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3"/>
              </a:buBlip>
              <a:tabLst/>
              <a:defRPr/>
            </a:pP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INSAR : synthèse 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288954" y="1347758"/>
            <a:ext cx="8712202" cy="4637152"/>
            <a:chOff x="142844" y="1201707"/>
            <a:chExt cx="8263021" cy="407198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r="969" b="4637"/>
            <a:stretch>
              <a:fillRect/>
            </a:stretch>
          </p:blipFill>
          <p:spPr bwMode="auto">
            <a:xfrm>
              <a:off x="2857488" y="1201708"/>
              <a:ext cx="2759969" cy="4071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8" name="Image 17" descr="IMG_338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2182" y="1201707"/>
              <a:ext cx="2773683" cy="20717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9" name="Image 18" descr="IMG_3397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0877" y="3209922"/>
              <a:ext cx="2774988" cy="2063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20" name="Image 19" descr="IMG_3440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844" y="1201707"/>
              <a:ext cx="2714644" cy="2027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21" name="Image 20" descr="IMG_3430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844" y="3209922"/>
              <a:ext cx="2714644" cy="2063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23" name="Groupe 22"/>
          <p:cNvGrpSpPr/>
          <p:nvPr/>
        </p:nvGrpSpPr>
        <p:grpSpPr>
          <a:xfrm>
            <a:off x="153927" y="1312867"/>
            <a:ext cx="8917047" cy="4781582"/>
            <a:chOff x="288953" y="1347757"/>
            <a:chExt cx="7313625" cy="4867759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 l="1021" t="2934" r="1021" b="3423"/>
            <a:stretch>
              <a:fillRect/>
            </a:stretch>
          </p:blipFill>
          <p:spPr bwMode="auto">
            <a:xfrm>
              <a:off x="288953" y="1347757"/>
              <a:ext cx="7313625" cy="486775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</p:pic>
        <p:pic>
          <p:nvPicPr>
            <p:cNvPr id="25" name="Image 24" descr="IMG_3364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5800" y="3465513"/>
              <a:ext cx="2008529" cy="1500198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26" name="Image 25" descr="IMG_2429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00684" y="3968319"/>
              <a:ext cx="2000232" cy="1494000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27" name="Image 26" descr="IMG_2488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0841" y="4519602"/>
              <a:ext cx="2008530" cy="1500198"/>
            </a:xfrm>
            <a:prstGeom prst="rect">
              <a:avLst/>
            </a:prstGeom>
            <a:solidFill>
              <a:schemeClr val="tx1"/>
            </a:solidFill>
          </p:spPr>
        </p:pic>
        <p:cxnSp>
          <p:nvCxnSpPr>
            <p:cNvPr id="28" name="Connecteur droit avec flèche 27"/>
            <p:cNvCxnSpPr>
              <a:stCxn id="27" idx="0"/>
            </p:cNvCxnSpPr>
            <p:nvPr/>
          </p:nvCxnSpPr>
          <p:spPr>
            <a:xfrm rot="5400000" flipH="1" flipV="1">
              <a:off x="3405538" y="2992716"/>
              <a:ext cx="2076454" cy="977318"/>
            </a:xfrm>
            <a:prstGeom prst="straightConnector1">
              <a:avLst/>
            </a:prstGeom>
            <a:solidFill>
              <a:schemeClr val="tx1"/>
            </a:solidFill>
            <a:ln w="19050">
              <a:solidFill>
                <a:srgbClr val="33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>
              <a:stCxn id="25" idx="0"/>
            </p:cNvCxnSpPr>
            <p:nvPr/>
          </p:nvCxnSpPr>
          <p:spPr>
            <a:xfrm rot="5400000" flipH="1" flipV="1">
              <a:off x="1907846" y="2225366"/>
              <a:ext cx="1022366" cy="1457928"/>
            </a:xfrm>
            <a:prstGeom prst="straightConnector1">
              <a:avLst/>
            </a:prstGeom>
            <a:solidFill>
              <a:schemeClr val="tx1"/>
            </a:solidFill>
            <a:ln w="19050">
              <a:solidFill>
                <a:srgbClr val="33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rot="5400000" flipH="1" flipV="1">
              <a:off x="6239103" y="2604844"/>
              <a:ext cx="1525172" cy="1201778"/>
            </a:xfrm>
            <a:prstGeom prst="straightConnector1">
              <a:avLst/>
            </a:prstGeom>
            <a:solidFill>
              <a:schemeClr val="tx1"/>
            </a:solidFill>
            <a:ln w="19050">
              <a:solidFill>
                <a:srgbClr val="33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18</a:t>
            </a:fld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Lasergrammétrie &amp; Photogrammétrie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282" y="785794"/>
            <a:ext cx="878687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2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3D « surfacique »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Techniques permettant d’acquérir rapidement et avec une résolution très fine des données 3D sous forme de nuages de points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Statique ou embarqué (drone, hélico, avion…)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Précisions de plus en plus intéressantes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Livrables : MNS, </a:t>
            </a:r>
            <a:r>
              <a:rPr lang="fr-FR" dirty="0" err="1" smtClean="0">
                <a:latin typeface="+mn-lt"/>
                <a:ea typeface="ＭＳ Ｐゴシック" pitchFamily="34" charset="-128"/>
              </a:rPr>
              <a:t>Orthoimages</a:t>
            </a:r>
            <a:r>
              <a:rPr lang="fr-FR" dirty="0" smtClean="0">
                <a:latin typeface="+mn-lt"/>
                <a:ea typeface="ＭＳ Ｐゴシック" pitchFamily="34" charset="-128"/>
              </a:rPr>
              <a:t>, fusion des 2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</p:txBody>
      </p:sp>
      <p:pic>
        <p:nvPicPr>
          <p:cNvPr id="6" name="Image 7" descr="Nouvelle image (18)_redi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761" y="3903669"/>
            <a:ext cx="5365766" cy="22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19</a:t>
            </a:fld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Lasergrammétrie &amp; Photogrammétrie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282" y="785794"/>
            <a:ext cx="878687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2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Lasergrammétrie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Scanner laser (Lidar)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Mesure polaire en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dirty="0" smtClean="0">
                <a:latin typeface="+mn-lt"/>
                <a:ea typeface="ＭＳ Ｐゴシック" pitchFamily="34" charset="-128"/>
              </a:rPr>
              <a:t>	balayage rapide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  <a:p>
            <a:pPr marL="342900" lvl="0" indent="-342900">
              <a:spcBef>
                <a:spcPts val="0"/>
              </a:spcBef>
              <a:buBlip>
                <a:blip r:embed="rId2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Photogrammétrie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Caméra numérique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Traitement par auto-corrélation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dirty="0" smtClean="0">
                <a:latin typeface="+mn-lt"/>
                <a:ea typeface="ＭＳ Ｐゴシック" pitchFamily="34" charset="-128"/>
              </a:rPr>
              <a:t>	dense d’images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</p:txBody>
      </p:sp>
      <p:pic>
        <p:nvPicPr>
          <p:cNvPr id="6" name="Picture 2" descr="P10605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9703" y="1077898"/>
            <a:ext cx="3101852" cy="231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:\Documents and Settings\h22348\Local Settings\Temporary Internet Files\Content.Word\IMG_4494.jpg"/>
          <p:cNvPicPr>
            <a:picLocks noChangeAspect="1" noChangeArrowheads="1"/>
          </p:cNvPicPr>
          <p:nvPr/>
        </p:nvPicPr>
        <p:blipFill>
          <a:blip r:embed="rId5" cstate="print"/>
          <a:srcRect t="-2" b="2052"/>
          <a:stretch>
            <a:fillRect/>
          </a:stretch>
        </p:blipFill>
        <p:spPr bwMode="auto">
          <a:xfrm>
            <a:off x="5519703" y="3830643"/>
            <a:ext cx="3101852" cy="216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8" descr="http://cdn.photigy.com/wp-content/uploads/2012/12/Canon-M-mirorrless-camera-revoew-announcement.jpg"/>
          <p:cNvPicPr>
            <a:picLocks noChangeAspect="1"/>
          </p:cNvPicPr>
          <p:nvPr/>
        </p:nvPicPr>
        <p:blipFill>
          <a:blip r:embed="rId6" cstate="print"/>
          <a:srcRect l="15189" t="15305" r="13570" b="9381"/>
          <a:stretch>
            <a:fillRect/>
          </a:stretch>
        </p:blipFill>
        <p:spPr bwMode="auto">
          <a:xfrm>
            <a:off x="4133844" y="4962546"/>
            <a:ext cx="1369938" cy="99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prodotti-74858-relbc1c5e58220545e4a93b2c5159cd899f.jpg"/>
          <p:cNvPicPr>
            <a:picLocks noChangeAspect="1"/>
          </p:cNvPicPr>
          <p:nvPr/>
        </p:nvPicPr>
        <p:blipFill>
          <a:blip r:embed="rId7" cstate="print"/>
          <a:srcRect l="25243" r="28437"/>
          <a:stretch>
            <a:fillRect/>
          </a:stretch>
        </p:blipFill>
        <p:spPr>
          <a:xfrm>
            <a:off x="4134331" y="1149336"/>
            <a:ext cx="1385372" cy="224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09594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Introduction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715436" cy="5429288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Techniques topographiques : forte évolution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Nouvelles technologies de mesures, de communication, apport de l’informatique, miniaturisation… </a:t>
            </a:r>
            <a:endParaRPr lang="fr-FR" dirty="0" smtClean="0">
              <a:ea typeface="ＭＳ Ｐゴシック" pitchFamily="34" charset="-128"/>
            </a:endParaRPr>
          </a:p>
          <a:p>
            <a:pPr marL="342900" lvl="1" indent="-342900">
              <a:buBlip>
                <a:blip r:embed="rId3"/>
              </a:buBlip>
            </a:pPr>
            <a:r>
              <a:rPr lang="fr-FR" dirty="0" smtClean="0">
                <a:solidFill>
                  <a:srgbClr val="3366FF"/>
                </a:solidFill>
                <a:ea typeface="ＭＳ Ｐゴシック" pitchFamily="34" charset="-128"/>
                <a:cs typeface="+mn-cs"/>
              </a:rPr>
              <a:t>Hier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Niveaux et tachéomètres (théodolite + </a:t>
            </a:r>
            <a:r>
              <a:rPr lang="fr-FR" sz="2400" dirty="0" err="1" smtClean="0">
                <a:ea typeface="ＭＳ Ｐゴシック" pitchFamily="34" charset="-128"/>
              </a:rPr>
              <a:t>distancemètre</a:t>
            </a:r>
            <a:r>
              <a:rPr lang="fr-FR" sz="2400" dirty="0" smtClean="0">
                <a:ea typeface="ＭＳ Ｐゴシック" pitchFamily="34" charset="-128"/>
              </a:rPr>
              <a:t>)</a:t>
            </a:r>
          </a:p>
          <a:p>
            <a:pPr marL="342900" lvl="1" indent="-342900">
              <a:buBlip>
                <a:blip r:embed="rId3"/>
              </a:buBlip>
            </a:pPr>
            <a:r>
              <a:rPr lang="fr-FR" dirty="0" smtClean="0">
                <a:solidFill>
                  <a:srgbClr val="3366FF"/>
                </a:solidFill>
                <a:ea typeface="ＭＳ Ｐゴシック" pitchFamily="34" charset="-128"/>
              </a:rPr>
              <a:t>Aujourd’hui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Stations totales robotisées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Scanner Laser (Lidar)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Photogrammétrie numérique / auto-corrélation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GNSS (Global Navigation Satellite System)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INSAR (Interférométrie Satellitaire Radar)</a:t>
            </a:r>
          </a:p>
          <a:p>
            <a:pPr lvl="1">
              <a:buNone/>
            </a:pPr>
            <a:endParaRPr lang="fr-FR" sz="2400" dirty="0" smtClean="0">
              <a:ea typeface="ＭＳ Ｐゴシック" pitchFamily="3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2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20</a:t>
            </a:fld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Lasergrammétrie &amp; Photogrammétrie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282" y="785794"/>
            <a:ext cx="878687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2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Expérimentation sur le Barrage d’</a:t>
            </a:r>
            <a:r>
              <a:rPr lang="fr-FR" sz="2800" kern="0" dirty="0" err="1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Escoubous</a:t>
            </a:r>
            <a:endParaRPr lang="fr-FR" sz="2800" kern="0" dirty="0" smtClean="0">
              <a:solidFill>
                <a:srgbClr val="3366FF"/>
              </a:solidFill>
              <a:latin typeface="+mn-lt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Suivi actuel du comportement mécanique par planimétrie, nivellement et lasergrammétrie depuis 2008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Mesure lasergrammétrique origine en 2008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2</a:t>
            </a:r>
            <a:r>
              <a:rPr lang="fr-FR" baseline="30000" dirty="0" smtClean="0">
                <a:latin typeface="+mn-lt"/>
                <a:ea typeface="ＭＳ Ｐゴシック" pitchFamily="34" charset="-128"/>
              </a:rPr>
              <a:t>ème</a:t>
            </a:r>
            <a:r>
              <a:rPr lang="fr-FR" dirty="0" smtClean="0">
                <a:latin typeface="+mn-lt"/>
                <a:ea typeface="ＭＳ Ｐゴシック" pitchFamily="34" charset="-128"/>
              </a:rPr>
              <a:t> mesure en 2013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+ test de mesure par drone photogrammétrique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213" y="2215483"/>
            <a:ext cx="4033836" cy="227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9"/>
          <p:cNvPicPr>
            <a:picLocks noChangeAspect="1" noChangeArrowheads="1"/>
          </p:cNvPicPr>
          <p:nvPr/>
        </p:nvPicPr>
        <p:blipFill>
          <a:blip r:embed="rId5" cstate="print"/>
          <a:srcRect t="6012"/>
          <a:stretch>
            <a:fillRect/>
          </a:stretch>
        </p:blipFill>
        <p:spPr bwMode="auto">
          <a:xfrm>
            <a:off x="5010156" y="2370123"/>
            <a:ext cx="3943404" cy="210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429375" y="2151045"/>
            <a:ext cx="23574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Longueur en crête : 123m</a:t>
            </a:r>
          </a:p>
          <a:p>
            <a:pPr algn="r"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Hauteur : 20m</a:t>
            </a:r>
          </a:p>
          <a:p>
            <a:pPr algn="r"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Altitude : 2050m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I:\escoubous\CloudCompare_2013_1cm-2008_2cm-2.jpg"/>
          <p:cNvPicPr/>
          <p:nvPr/>
        </p:nvPicPr>
        <p:blipFill>
          <a:blip r:embed="rId2" cstate="print"/>
          <a:srcRect l="7745" r="15211" b="18012"/>
          <a:stretch>
            <a:fillRect/>
          </a:stretch>
        </p:blipFill>
        <p:spPr bwMode="auto">
          <a:xfrm rot="5400000">
            <a:off x="2912137" y="305662"/>
            <a:ext cx="3833863" cy="759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3914766" y="3976695"/>
            <a:ext cx="1497033" cy="9858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capture_01172014_144413.jpg"/>
          <p:cNvPicPr>
            <a:picLocks noChangeAspect="1"/>
          </p:cNvPicPr>
          <p:nvPr/>
        </p:nvPicPr>
        <p:blipFill>
          <a:blip r:embed="rId3" cstate="print"/>
          <a:srcRect l="10630" t="13878" b="5451"/>
          <a:stretch>
            <a:fillRect/>
          </a:stretch>
        </p:blipFill>
        <p:spPr>
          <a:xfrm>
            <a:off x="774648" y="2114532"/>
            <a:ext cx="8171960" cy="3995602"/>
          </a:xfrm>
          <a:prstGeom prst="rect">
            <a:avLst/>
          </a:prstGeom>
        </p:spPr>
      </p:pic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21</a:t>
            </a:fld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Lasergrammétrie &amp; Photogrammétrie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282" y="785794"/>
            <a:ext cx="878687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4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Expérimentation sur le Barrage d’</a:t>
            </a:r>
            <a:r>
              <a:rPr lang="fr-FR" sz="2800" kern="0" dirty="0" err="1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Escoubous</a:t>
            </a:r>
            <a:endParaRPr lang="fr-FR" sz="2800" kern="0" dirty="0" smtClean="0">
              <a:solidFill>
                <a:srgbClr val="3366FF"/>
              </a:solidFill>
              <a:latin typeface="+mn-lt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Blip>
                <a:blip r:embed="rId5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Résultats lasergrammétrie : détection de zones en légères évolution</a:t>
            </a:r>
          </a:p>
        </p:txBody>
      </p:sp>
      <p:pic>
        <p:nvPicPr>
          <p:cNvPr id="15" name="Image 14" descr="capture_01172014_145638.jpg"/>
          <p:cNvPicPr>
            <a:picLocks noChangeAspect="1"/>
          </p:cNvPicPr>
          <p:nvPr/>
        </p:nvPicPr>
        <p:blipFill>
          <a:blip r:embed="rId6" cstate="print"/>
          <a:srcRect l="36823" t="12356" r="17256" b="18171"/>
          <a:stretch>
            <a:fillRect/>
          </a:stretch>
        </p:blipFill>
        <p:spPr>
          <a:xfrm>
            <a:off x="4718052" y="2114532"/>
            <a:ext cx="4198995" cy="3440792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 rot="5400000">
            <a:off x="1760499" y="4122745"/>
            <a:ext cx="3943406" cy="1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22</a:t>
            </a:fld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Lasergrammétrie &amp; Photogrammétrie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282" y="785794"/>
            <a:ext cx="878687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2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Expérimentation sur le Barrage d’</a:t>
            </a:r>
            <a:r>
              <a:rPr lang="fr-FR" sz="2800" kern="0" dirty="0" err="1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Escoubous</a:t>
            </a:r>
            <a:endParaRPr lang="fr-FR" sz="2800" kern="0" dirty="0" smtClean="0">
              <a:solidFill>
                <a:srgbClr val="3366FF"/>
              </a:solidFill>
              <a:latin typeface="+mn-lt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Résultats photogrammétrie / lasergrammétrie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MNS : écart type centimétrique, écart max ~3cm</a:t>
            </a:r>
          </a:p>
        </p:txBody>
      </p:sp>
      <p:pic>
        <p:nvPicPr>
          <p:cNvPr id="8" name="Picture 2" descr="D:\donnees\En cours\Congrés Colloque Articles\20140108 INDURA\comparaison_calibration sinteg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648" y="2297097"/>
            <a:ext cx="8178911" cy="37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35" y="2297097"/>
            <a:ext cx="5007940" cy="37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1372" y="2297097"/>
            <a:ext cx="5002590" cy="37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40097" y="2297097"/>
            <a:ext cx="5513463" cy="372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23</a:t>
            </a:fld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199"/>
            <a:ext cx="7843846" cy="1235047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Lasergrammétrie &amp; Photogrammétrie : synthèse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282" y="1165194"/>
            <a:ext cx="8786874" cy="49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2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De nouveaux modes de surveillance possibles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Surfaciques et visuels pouvant s'avérer beaucoup plus pertinents que les mesures topographiques ponctuelles classiques dans le cas de structures non monolithiques (digues…) ou très déformables (glissements…)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Indépendant des choix de nombre, emplacement, matérialisation des points de mesure : couverture intégrale de l’ouvrage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Minimise le risque de non détection de désordres apparaissant en dehors des zones initialement identifiées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Mise en œuvre potentiellement rapide sur des ouvrages difficiles d’accès et les longs linéaires (drones)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24</a:t>
            </a:fld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199"/>
            <a:ext cx="7843846" cy="1235047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Lasergrammétrie &amp; Photogrammétrie : synthèse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282" y="1165194"/>
            <a:ext cx="8786874" cy="52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2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Limites actuelles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err="1" smtClean="0">
                <a:latin typeface="+mn-lt"/>
                <a:ea typeface="ＭＳ Ｐゴシック" pitchFamily="34" charset="-128"/>
              </a:rPr>
              <a:t>Géo-référencement</a:t>
            </a:r>
            <a:r>
              <a:rPr lang="fr-FR" dirty="0" smtClean="0">
                <a:latin typeface="+mn-lt"/>
                <a:ea typeface="ＭＳ Ｐゴシック" pitchFamily="34" charset="-128"/>
              </a:rPr>
              <a:t> délicat : nécessite dans les deux cas des points d’appuis au sol fiables déterminés par topographie classique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Précisions / exigences auscultation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Végétation sur ouvrage (digues…)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Blip>
                <a:blip r:embed="rId2"/>
              </a:buBlip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Perspectives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Miniaturisation des capteurs : Lidar et caméra </a:t>
            </a:r>
            <a:r>
              <a:rPr lang="fr-FR" dirty="0" err="1" smtClean="0">
                <a:latin typeface="+mn-lt"/>
                <a:ea typeface="ＭＳ Ｐゴシック" pitchFamily="34" charset="-128"/>
              </a:rPr>
              <a:t>photogrammétriquement</a:t>
            </a:r>
            <a:r>
              <a:rPr lang="fr-FR" dirty="0" smtClean="0">
                <a:latin typeface="+mn-lt"/>
                <a:ea typeface="ＭＳ Ｐゴシック" pitchFamily="34" charset="-128"/>
              </a:rPr>
              <a:t> stable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r>
              <a:rPr lang="fr-FR" dirty="0" smtClean="0">
                <a:latin typeface="+mn-lt"/>
                <a:ea typeface="ＭＳ Ｐゴシック" pitchFamily="34" charset="-128"/>
              </a:rPr>
              <a:t>Développement fulgurant des drones permettant des relevés à partir de points de vue jusque là difficilement accessibles</a:t>
            </a:r>
          </a:p>
          <a:p>
            <a:pPr marL="742950" lvl="1" indent="-285750">
              <a:spcBef>
                <a:spcPct val="20000"/>
              </a:spcBef>
              <a:buBlip>
                <a:blip r:embed="rId3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25</a:t>
            </a:fld>
            <a:endParaRPr lang="fr-FR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39" y="76200"/>
            <a:ext cx="8867821" cy="781032"/>
          </a:xfrm>
        </p:spPr>
        <p:txBody>
          <a:bodyPr/>
          <a:lstStyle/>
          <a:p>
            <a:pPr algn="ctr"/>
            <a:r>
              <a:rPr lang="fr-FR" sz="2800" dirty="0" smtClean="0">
                <a:ea typeface="ＭＳ Ｐゴシック" pitchFamily="34" charset="-128"/>
              </a:rPr>
              <a:t>Merci de votre attention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282" y="785794"/>
            <a:ext cx="878687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ts val="0"/>
              </a:spcBef>
              <a:buBlip>
                <a:blip r:embed="rId2"/>
              </a:buBlip>
            </a:pPr>
            <a:endParaRPr lang="fr-FR" dirty="0" smtClean="0">
              <a:latin typeface="+mn-lt"/>
              <a:ea typeface="ＭＳ Ｐゴシック" pitchFamily="34" charset="-128"/>
            </a:endParaRPr>
          </a:p>
        </p:txBody>
      </p:sp>
      <p:pic>
        <p:nvPicPr>
          <p:cNvPr id="6" name="Image 5" descr="IMG_24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6090" y="873090"/>
            <a:ext cx="4974916" cy="371583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4282" y="4633930"/>
            <a:ext cx="8786874" cy="14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ts val="0"/>
              </a:spcBef>
            </a:pPr>
            <a:r>
              <a:rPr lang="fr-FR" sz="2800" kern="0" dirty="0" smtClean="0">
                <a:solidFill>
                  <a:srgbClr val="3366FF"/>
                </a:solidFill>
                <a:latin typeface="+mn-lt"/>
                <a:ea typeface="ＭＳ Ｐゴシック" pitchFamily="34" charset="-128"/>
              </a:rPr>
              <a:t>Remerciements</a:t>
            </a:r>
          </a:p>
          <a:p>
            <a:pPr marL="742950" lvl="1" indent="-285750" algn="ctr">
              <a:spcBef>
                <a:spcPct val="20000"/>
              </a:spcBef>
            </a:pPr>
            <a:r>
              <a:rPr lang="fr-FR" dirty="0" smtClean="0">
                <a:latin typeface="+mn-lt"/>
                <a:ea typeface="ＭＳ Ｐゴシック" pitchFamily="34" charset="-128"/>
              </a:rPr>
              <a:t>EDF-LAB, GIPSA-</a:t>
            </a:r>
            <a:r>
              <a:rPr lang="fr-FR" dirty="0" err="1" smtClean="0">
                <a:latin typeface="+mn-lt"/>
                <a:ea typeface="ＭＳ Ｐゴシック" pitchFamily="34" charset="-128"/>
              </a:rPr>
              <a:t>Lab</a:t>
            </a:r>
            <a:r>
              <a:rPr lang="fr-FR" dirty="0" smtClean="0">
                <a:latin typeface="+mn-lt"/>
                <a:ea typeface="ＭＳ Ｐゴシック" pitchFamily="34" charset="-128"/>
              </a:rPr>
              <a:t>, SERTIT</a:t>
            </a:r>
          </a:p>
          <a:p>
            <a:pPr marL="742950" lvl="1" indent="-285750" algn="ctr">
              <a:spcBef>
                <a:spcPct val="20000"/>
              </a:spcBef>
            </a:pPr>
            <a:r>
              <a:rPr lang="fr-FR" dirty="0" smtClean="0">
                <a:latin typeface="+mn-lt"/>
                <a:ea typeface="ＭＳ Ｐゴシック" pitchFamily="34" charset="-128"/>
              </a:rPr>
              <a:t>Altamira Information, </a:t>
            </a:r>
            <a:r>
              <a:rPr lang="fr-FR" dirty="0" err="1" smtClean="0">
                <a:latin typeface="+mn-lt"/>
                <a:ea typeface="ＭＳ Ｐゴシック" pitchFamily="34" charset="-128"/>
              </a:rPr>
              <a:t>Telespsazio</a:t>
            </a:r>
            <a:r>
              <a:rPr lang="fr-FR" dirty="0" smtClean="0">
                <a:latin typeface="+mn-lt"/>
                <a:ea typeface="ＭＳ Ｐゴシック" pitchFamily="34" charset="-128"/>
              </a:rPr>
              <a:t>, Soldata, </a:t>
            </a:r>
            <a:r>
              <a:rPr lang="fr-FR" dirty="0" err="1" smtClean="0">
                <a:latin typeface="+mn-lt"/>
                <a:ea typeface="ＭＳ Ｐゴシック" pitchFamily="34" charset="-128"/>
              </a:rPr>
              <a:t>Sintégra</a:t>
            </a:r>
            <a:endParaRPr lang="fr-FR" dirty="0" smtClean="0">
              <a:latin typeface="+mn-lt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09594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Introduction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715436" cy="5429288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De nouvelles approches possibles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automatisation, fréquence d’acquisition (redondance, temps réel)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changement d’échelle (prise de recul)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densité d’information (nuage de points)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traitements spécifiques (détection de changements)</a:t>
            </a:r>
          </a:p>
          <a:p>
            <a:pPr lvl="1">
              <a:buNone/>
            </a:pPr>
            <a:endParaRPr lang="fr-FR" sz="2400" dirty="0" smtClean="0">
              <a:ea typeface="ＭＳ Ｐゴシック" pitchFamily="34" charset="-128"/>
            </a:endParaRPr>
          </a:p>
          <a:p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Mais, et en particulier pour la surveillance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Maitrise nécessaire, de l’acquisition jusqu’au dépouillement et exploitation des résultats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Maitrise des référentiels, essentielle en topographie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Maitrise du niveau d’incertitude</a:t>
            </a:r>
          </a:p>
          <a:p>
            <a:pPr lvl="1">
              <a:buNone/>
            </a:pPr>
            <a:endParaRPr lang="fr-FR" sz="2400" dirty="0" smtClean="0">
              <a:ea typeface="ＭＳ Ｐゴシック" pitchFamily="34" charset="-128"/>
            </a:endParaRPr>
          </a:p>
          <a:p>
            <a:pPr lvl="1">
              <a:buNone/>
            </a:pPr>
            <a:endParaRPr lang="fr-FR" sz="2400" dirty="0" smtClean="0">
              <a:ea typeface="ＭＳ Ｐゴシック" pitchFamily="3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3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09594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Focus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715436" cy="5429288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2 techniques spatiales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GNSS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INSAR</a:t>
            </a:r>
          </a:p>
          <a:p>
            <a:pPr lvl="1">
              <a:buNone/>
            </a:pPr>
            <a:endParaRPr lang="fr-FR" sz="2400" dirty="0" smtClean="0">
              <a:ea typeface="ＭＳ Ｐゴシック" pitchFamily="34" charset="-128"/>
            </a:endParaRPr>
          </a:p>
          <a:p>
            <a:pPr lvl="1">
              <a:buNone/>
            </a:pPr>
            <a:endParaRPr lang="fr-FR" sz="2400" dirty="0" smtClean="0">
              <a:ea typeface="ＭＳ Ｐゴシック" pitchFamily="34" charset="-128"/>
            </a:endParaRPr>
          </a:p>
          <a:p>
            <a:pPr lvl="1">
              <a:buNone/>
            </a:pPr>
            <a:endParaRPr lang="fr-FR" sz="2400" dirty="0" smtClean="0">
              <a:ea typeface="ＭＳ Ｐゴシック" pitchFamily="34" charset="-128"/>
            </a:endParaRPr>
          </a:p>
          <a:p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2 techniques « surfaciques »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Lasergrammétrie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Photogrammétrie</a:t>
            </a:r>
          </a:p>
          <a:p>
            <a:pPr lvl="1">
              <a:buNone/>
            </a:pPr>
            <a:endParaRPr lang="fr-FR" sz="2400" dirty="0" smtClean="0">
              <a:ea typeface="ＭＳ Ｐゴシック" pitchFamily="34" charset="-128"/>
            </a:endParaRPr>
          </a:p>
        </p:txBody>
      </p:sp>
      <p:pic>
        <p:nvPicPr>
          <p:cNvPr id="5" name="Image 4" descr="IMG_2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1357298"/>
            <a:ext cx="2708747" cy="2023200"/>
          </a:xfrm>
          <a:prstGeom prst="rect">
            <a:avLst/>
          </a:prstGeom>
        </p:spPr>
      </p:pic>
      <p:pic>
        <p:nvPicPr>
          <p:cNvPr id="7" name="Image 6" descr="capture_01172014_144413.jpg"/>
          <p:cNvPicPr>
            <a:picLocks noChangeAspect="1"/>
          </p:cNvPicPr>
          <p:nvPr/>
        </p:nvPicPr>
        <p:blipFill>
          <a:blip r:embed="rId4" cstate="print"/>
          <a:srcRect l="10937" t="13942" b="2404"/>
          <a:stretch>
            <a:fillRect/>
          </a:stretch>
        </p:blipFill>
        <p:spPr>
          <a:xfrm>
            <a:off x="4810223" y="4000504"/>
            <a:ext cx="3976619" cy="2023200"/>
          </a:xfrm>
          <a:prstGeom prst="rect">
            <a:avLst/>
          </a:prstGeom>
        </p:spPr>
      </p:pic>
      <p:pic>
        <p:nvPicPr>
          <p:cNvPr id="8" name="Image 7" descr="P10302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7571" y="1357298"/>
            <a:ext cx="2320313" cy="2023200"/>
          </a:xfrm>
          <a:prstGeom prst="rect">
            <a:avLst/>
          </a:prstGeom>
        </p:spPr>
      </p:pic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4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09594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GNSS : expérimentations réalisées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643998" cy="4857784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Barrage de Vouglans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Test d’une instrumentation GNSS statique à poste fixe en crête du barrage, références sur les rives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Incertitude de mesure / pendules : ± 2 mm (sur 24h)</a:t>
            </a:r>
          </a:p>
          <a:p>
            <a:pPr lvl="1"/>
            <a:endParaRPr lang="fr-FR" sz="2400" dirty="0" smtClean="0">
              <a:ea typeface="ＭＳ Ｐゴシック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969355"/>
            <a:ext cx="4286280" cy="29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928934"/>
            <a:ext cx="3857652" cy="294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5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09594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GNSS : expérimentations réalisées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715436" cy="4862514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Ouvrages à la mer du CNPE de Gravelines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Test d’une instrumentation </a:t>
            </a:r>
            <a:r>
              <a:rPr lang="fr-FR" sz="2400" dirty="0" err="1" smtClean="0">
                <a:ea typeface="ＭＳ Ｐゴシック" pitchFamily="34" charset="-128"/>
              </a:rPr>
              <a:t>tachéométrique</a:t>
            </a:r>
            <a:r>
              <a:rPr lang="fr-FR" sz="2400" dirty="0" smtClean="0">
                <a:ea typeface="ＭＳ Ｐゴシック" pitchFamily="34" charset="-128"/>
              </a:rPr>
              <a:t> et GNSS à poste fixe sur quelques semaines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Détection d’un effet hydrostatique de plusieurs mm cohérent entre les 2 techniques</a:t>
            </a:r>
          </a:p>
          <a:p>
            <a:pPr lvl="1"/>
            <a:endParaRPr lang="fr-FR" sz="2400" dirty="0" smtClean="0">
              <a:ea typeface="ＭＳ Ｐゴシック" pitchFamily="34" charset="-128"/>
            </a:endParaRPr>
          </a:p>
        </p:txBody>
      </p:sp>
      <p:pic>
        <p:nvPicPr>
          <p:cNvPr id="4" name="Image 3" descr="P1050318.JPG"/>
          <p:cNvPicPr>
            <a:picLocks noChangeAspect="1"/>
          </p:cNvPicPr>
          <p:nvPr/>
        </p:nvPicPr>
        <p:blipFill>
          <a:blip r:embed="rId3" cstate="print"/>
          <a:srcRect t="32877" b="7534"/>
          <a:stretch>
            <a:fillRect/>
          </a:stretch>
        </p:blipFill>
        <p:spPr>
          <a:xfrm>
            <a:off x="4286248" y="3786190"/>
            <a:ext cx="4635504" cy="207170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86190"/>
            <a:ext cx="355927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6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GNSS : exemples d’applications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5786478" cy="4862514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Barrage de Mirgenbach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Besoin d’améliorer la précision et la qualité du référentiel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Solution adoptée : un mix GNSS / Tachéométrie</a:t>
            </a:r>
          </a:p>
          <a:p>
            <a:pPr lvl="1"/>
            <a:endParaRPr lang="fr-FR" sz="2400" dirty="0" smtClean="0">
              <a:ea typeface="ＭＳ Ｐゴシック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8193" y="1092167"/>
            <a:ext cx="2440237" cy="262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7292" r="5647" b="20128"/>
          <a:stretch>
            <a:fillRect/>
          </a:stretch>
        </p:blipFill>
        <p:spPr bwMode="auto">
          <a:xfrm rot="7853239">
            <a:off x="6262213" y="4292360"/>
            <a:ext cx="2789246" cy="151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729" y="3214686"/>
            <a:ext cx="526003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necteur droit avec flèche 6"/>
          <p:cNvCxnSpPr/>
          <p:nvPr/>
        </p:nvCxnSpPr>
        <p:spPr>
          <a:xfrm>
            <a:off x="5857884" y="4500570"/>
            <a:ext cx="1500198" cy="3571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7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GNSS : exemples d’applications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572560" cy="5357850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Conduites forcées de l’Hospitalet, du Chatelard 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Besoin de suivi des appuis des CF en zones instables en complément à l’instrumentation par capteurs in situ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Solution adoptée : mesure GNSS d’un réseau d’auscultation et de points sur les massifs d’appui</a:t>
            </a:r>
          </a:p>
          <a:p>
            <a:pPr lvl="1"/>
            <a:endParaRPr lang="fr-FR" sz="2400" dirty="0" smtClean="0">
              <a:ea typeface="ＭＳ Ｐゴシック" pitchFamily="34" charset="-128"/>
            </a:endParaRPr>
          </a:p>
        </p:txBody>
      </p:sp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69906" y="2783832"/>
            <a:ext cx="2857520" cy="371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IMG_0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214686"/>
            <a:ext cx="4287600" cy="2858400"/>
          </a:xfrm>
          <a:prstGeom prst="rect">
            <a:avLst/>
          </a:prstGeom>
        </p:spPr>
      </p:pic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8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5740" y="76200"/>
            <a:ext cx="7843846" cy="781032"/>
          </a:xfrm>
        </p:spPr>
        <p:txBody>
          <a:bodyPr/>
          <a:lstStyle/>
          <a:p>
            <a:r>
              <a:rPr lang="fr-FR" sz="2800" dirty="0" smtClean="0">
                <a:ea typeface="ＭＳ Ｐゴシック" pitchFamily="34" charset="-128"/>
              </a:rPr>
              <a:t>GNSS : exemples d’applications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785794"/>
            <a:ext cx="8243918" cy="4862514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3366FF"/>
                </a:solidFill>
                <a:ea typeface="ＭＳ Ｐゴシック" pitchFamily="34" charset="-128"/>
              </a:rPr>
              <a:t>Glissements du Billan, Lamet, Vouglans Rives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Besoin de suivi d’un nombre importants de points sur les glissements</a:t>
            </a:r>
          </a:p>
          <a:p>
            <a:pPr lvl="1"/>
            <a:r>
              <a:rPr lang="fr-FR" sz="2400" dirty="0" smtClean="0">
                <a:ea typeface="ＭＳ Ｐゴシック" pitchFamily="34" charset="-128"/>
              </a:rPr>
              <a:t>Solution adoptée : mesure GNSS d’un réseau d’auscultation et de points du glissement</a:t>
            </a:r>
          </a:p>
          <a:p>
            <a:pPr lvl="1"/>
            <a:endParaRPr lang="fr-FR" sz="2400" dirty="0" smtClean="0">
              <a:ea typeface="ＭＳ Ｐゴシック" pitchFamily="34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778" t="21596" r="27777" b="13616"/>
          <a:stretch>
            <a:fillRect/>
          </a:stretch>
        </p:blipFill>
        <p:spPr bwMode="auto">
          <a:xfrm>
            <a:off x="2857488" y="3500438"/>
            <a:ext cx="3790909" cy="25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\\Atlas.edf.fr\co\dpih-dtg-lyon-tech\OuvTopo.001\TOPO-SITES.003\Hydraulique\Grand Maison.GM_à classer venant de S_sites\3_Auscultation\3D\GM_32_001_Billan 2010\Grand'maison 2010 - photos\PHOTOS SEPT\IMG_04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00438"/>
            <a:ext cx="1875275" cy="250051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500438"/>
            <a:ext cx="1773776" cy="25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52400" y="6248400"/>
            <a:ext cx="381000" cy="457200"/>
          </a:xfrm>
        </p:spPr>
        <p:txBody>
          <a:bodyPr/>
          <a:lstStyle/>
          <a:p>
            <a:pPr>
              <a:defRPr/>
            </a:pPr>
            <a:fld id="{AC1BAE72-29B5-4167-8C8A-35F6DA023C58}" type="slidenum">
              <a:rPr lang="fr-FR"/>
              <a:pPr>
                <a:defRPr/>
              </a:pPr>
              <a:t>9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1_00742A_Présentation DTG_general 2011">
  <a:themeElements>
    <a:clrScheme name="2008_00373_A_Modèle de présentation DT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08_00373_A_Modèle de présentation DT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8_00373_A_Modèle de présentation DT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8_00373_A_Modèle de présentation DT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8_00373_A_Modèle de présentation DT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8_00373_A_Modèle de présentation DT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8_00373_A_Modèle de présentation DT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8_00373_A_Modèle de présentation DT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8_00373_A_Modèle de présentation DT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2011_00742A_Présentation DTG_general 2011</Template>
  <TotalTime>2048</TotalTime>
  <Words>902</Words>
  <Application>Microsoft Office PowerPoint</Application>
  <PresentationFormat>Affichage à l'écran (4:3)</PresentationFormat>
  <Paragraphs>195</Paragraphs>
  <Slides>25</Slides>
  <Notes>13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2011_00742A_Présentation DTG_general 2011</vt:lpstr>
      <vt:lpstr>Assemblée Générale du CFBR - 30 janvier 2014   Expérimentations de nouvelles techniques de mesures topographiques appliquées à la surveillance des ouvrages        Rémy BOUDON</vt:lpstr>
      <vt:lpstr>Introduction</vt:lpstr>
      <vt:lpstr>Introduction</vt:lpstr>
      <vt:lpstr>Focus</vt:lpstr>
      <vt:lpstr>GNSS : expérimentations réalisées</vt:lpstr>
      <vt:lpstr>GNSS : expérimentations réalisées</vt:lpstr>
      <vt:lpstr>GNSS : exemples d’applications</vt:lpstr>
      <vt:lpstr>GNSS : exemples d’applications</vt:lpstr>
      <vt:lpstr>GNSS : exemples d’applications</vt:lpstr>
      <vt:lpstr>GNSS : synthèse</vt:lpstr>
      <vt:lpstr>INSAR : Interférométrie Satellitaire Radar</vt:lpstr>
      <vt:lpstr>INSAR : études historiques</vt:lpstr>
      <vt:lpstr>INSAR : études historiques </vt:lpstr>
      <vt:lpstr>INSAR : études historiques </vt:lpstr>
      <vt:lpstr>INSAR : études historiques </vt:lpstr>
      <vt:lpstr>INSAR : synthèse </vt:lpstr>
      <vt:lpstr>INSAR : synthèse </vt:lpstr>
      <vt:lpstr>Lasergrammétrie &amp; Photogrammétrie </vt:lpstr>
      <vt:lpstr>Lasergrammétrie &amp; Photogrammétrie </vt:lpstr>
      <vt:lpstr>Lasergrammétrie &amp; Photogrammétrie </vt:lpstr>
      <vt:lpstr>Lasergrammétrie &amp; Photogrammétrie </vt:lpstr>
      <vt:lpstr>Lasergrammétrie &amp; Photogrammétrie </vt:lpstr>
      <vt:lpstr>Lasergrammétrie &amp; Photogrammétrie : synthèse </vt:lpstr>
      <vt:lpstr>Lasergrammétrie &amp; Photogrammétrie : synthèse </vt:lpstr>
      <vt:lpstr>Merci de votre attention</vt:lpstr>
    </vt:vector>
  </TitlesOfParts>
  <Company>EDF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 DPN 2012 Logiciel TANGO sur TSP : Pilotage des théodolites motorisés pour la réalisation des contrôles géométriques des coques d’aéroréfrigérants</dc:title>
  <dc:creator>BOUDON Remy</dc:creator>
  <cp:lastModifiedBy>BOUDON Remy</cp:lastModifiedBy>
  <cp:revision>238</cp:revision>
  <dcterms:created xsi:type="dcterms:W3CDTF">2012-10-04T15:26:30Z</dcterms:created>
  <dcterms:modified xsi:type="dcterms:W3CDTF">2014-01-27T13:14:25Z</dcterms:modified>
</cp:coreProperties>
</file>