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6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7"/>
  </p:sldMasterIdLst>
  <p:notesMasterIdLst>
    <p:notesMasterId r:id="rId34"/>
  </p:notesMasterIdLst>
  <p:handoutMasterIdLst>
    <p:handoutMasterId r:id="rId35"/>
  </p:handoutMasterIdLst>
  <p:sldIdLst>
    <p:sldId id="570" r:id="rId8"/>
    <p:sldId id="609" r:id="rId9"/>
    <p:sldId id="598" r:id="rId10"/>
    <p:sldId id="576" r:id="rId11"/>
    <p:sldId id="581" r:id="rId12"/>
    <p:sldId id="607" r:id="rId13"/>
    <p:sldId id="603" r:id="rId14"/>
    <p:sldId id="604" r:id="rId15"/>
    <p:sldId id="605" r:id="rId16"/>
    <p:sldId id="582" r:id="rId17"/>
    <p:sldId id="587" r:id="rId18"/>
    <p:sldId id="583" r:id="rId19"/>
    <p:sldId id="584" r:id="rId20"/>
    <p:sldId id="588" r:id="rId21"/>
    <p:sldId id="589" r:id="rId22"/>
    <p:sldId id="590" r:id="rId23"/>
    <p:sldId id="591" r:id="rId24"/>
    <p:sldId id="593" r:id="rId25"/>
    <p:sldId id="592" r:id="rId26"/>
    <p:sldId id="594" r:id="rId27"/>
    <p:sldId id="595" r:id="rId28"/>
    <p:sldId id="596" r:id="rId29"/>
    <p:sldId id="597" r:id="rId30"/>
    <p:sldId id="608" r:id="rId31"/>
    <p:sldId id="600" r:id="rId32"/>
    <p:sldId id="569" r:id="rId33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292929"/>
    <a:srgbClr val="69A71D"/>
    <a:srgbClr val="336699"/>
    <a:srgbClr val="052441"/>
    <a:srgbClr val="339933"/>
    <a:srgbClr val="827458"/>
    <a:srgbClr val="009999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28" autoAdjust="0"/>
    <p:restoredTop sz="99757" autoAdjust="0"/>
  </p:normalViewPr>
  <p:slideViewPr>
    <p:cSldViewPr>
      <p:cViewPr>
        <p:scale>
          <a:sx n="120" d="100"/>
          <a:sy n="120" d="100"/>
        </p:scale>
        <p:origin x="-7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06" y="-84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401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1" tIns="45045" rIns="90091" bIns="45045" numCol="1" anchor="t" anchorCtr="0" compatLnSpc="1">
            <a:prstTxWarp prst="textNoShape">
              <a:avLst/>
            </a:prstTxWarp>
          </a:bodyPr>
          <a:lstStyle>
            <a:lvl1pPr defTabSz="90057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505" y="0"/>
            <a:ext cx="293401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1" tIns="45045" rIns="90091" bIns="45045" numCol="1" anchor="t" anchorCtr="0" compatLnSpc="1">
            <a:prstTxWarp prst="textNoShape">
              <a:avLst/>
            </a:prstTxWarp>
          </a:bodyPr>
          <a:lstStyle>
            <a:lvl1pPr algn="r" defTabSz="90057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A1B01BED-3093-4EA9-B3CD-B5BECCB4B56B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3401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1" tIns="45045" rIns="90091" bIns="45045" numCol="1" anchor="b" anchorCtr="0" compatLnSpc="1">
            <a:prstTxWarp prst="textNoShape">
              <a:avLst/>
            </a:prstTxWarp>
          </a:bodyPr>
          <a:lstStyle>
            <a:lvl1pPr defTabSz="90057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505" y="9408562"/>
            <a:ext cx="293401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1" tIns="45045" rIns="90091" bIns="45045" numCol="1" anchor="b" anchorCtr="0" compatLnSpc="1">
            <a:prstTxWarp prst="textNoShape">
              <a:avLst/>
            </a:prstTxWarp>
          </a:bodyPr>
          <a:lstStyle>
            <a:lvl1pPr algn="r" defTabSz="90057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E82D90C6-C9EF-471A-8422-C4407B9375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7294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34014" cy="4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24" tIns="47613" rIns="95224" bIns="47613" numCol="1" anchor="t" anchorCtr="0" compatLnSpc="1">
            <a:prstTxWarp prst="textNoShape">
              <a:avLst/>
            </a:prstTxWarp>
          </a:bodyPr>
          <a:lstStyle>
            <a:lvl1pPr defTabSz="880002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33505" y="0"/>
            <a:ext cx="2934014" cy="4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24" tIns="47613" rIns="95224" bIns="47613" numCol="1" anchor="t" anchorCtr="0" compatLnSpc="1">
            <a:prstTxWarp prst="textNoShape">
              <a:avLst/>
            </a:prstTxWarp>
          </a:bodyPr>
          <a:lstStyle>
            <a:lvl1pPr algn="r" defTabSz="880002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4890740B-C960-4321-B25F-B2330C693B24}" type="datetimeFigureOut">
              <a:rPr lang="en-US"/>
              <a:pPr>
                <a:defRPr/>
              </a:pPr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39775"/>
            <a:ext cx="4954587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741" tIns="49370" rIns="98741" bIns="493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8175" y="4708242"/>
            <a:ext cx="5412751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24" tIns="47613" rIns="95224" bIns="47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6977"/>
            <a:ext cx="2934014" cy="4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24" tIns="47613" rIns="95224" bIns="47613" numCol="1" anchor="b" anchorCtr="0" compatLnSpc="1">
            <a:prstTxWarp prst="textNoShape">
              <a:avLst/>
            </a:prstTxWarp>
          </a:bodyPr>
          <a:lstStyle>
            <a:lvl1pPr defTabSz="880002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33505" y="9406977"/>
            <a:ext cx="2934014" cy="4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24" tIns="47613" rIns="95224" bIns="47613" numCol="1" anchor="b" anchorCtr="0" compatLnSpc="1">
            <a:prstTxWarp prst="textNoShape">
              <a:avLst/>
            </a:prstTxWarp>
          </a:bodyPr>
          <a:lstStyle>
            <a:lvl1pPr algn="r" defTabSz="880002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D64E02BF-410D-4837-A669-8425140EC2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722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"/>
          <a:stretch/>
        </p:blipFill>
        <p:spPr>
          <a:xfrm>
            <a:off x="0" y="1"/>
            <a:ext cx="9144000" cy="683227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30"/>
          <a:stretch>
            <a:fillRect/>
          </a:stretch>
        </p:blipFill>
        <p:spPr bwMode="auto">
          <a:xfrm>
            <a:off x="457200" y="806644"/>
            <a:ext cx="2438400" cy="10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3200400"/>
            <a:ext cx="457200" cy="3657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352800"/>
            <a:ext cx="7772400" cy="137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000" b="1">
                <a:solidFill>
                  <a:srgbClr val="05244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94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6200000">
            <a:off x="-1458844" y="2198757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69A71D"/>
                </a:solidFill>
                <a:latin typeface="+mj-lt"/>
              </a:rPr>
              <a:t>SOMMAIRE</a:t>
            </a:r>
            <a:endParaRPr lang="fr-FR" sz="4000" dirty="0">
              <a:solidFill>
                <a:srgbClr val="69A71D"/>
              </a:solidFill>
              <a:latin typeface="+mj-lt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524000"/>
            <a:ext cx="7315200" cy="4800600"/>
          </a:xfrm>
          <a:prstGeom prst="rect">
            <a:avLst/>
          </a:prstGeom>
        </p:spPr>
        <p:txBody>
          <a:bodyPr/>
          <a:lstStyle>
            <a:lvl1pPr marL="180975" indent="-180975" algn="l">
              <a:buClr>
                <a:srgbClr val="052441"/>
              </a:buClr>
              <a:buSzPct val="80000"/>
              <a:buFont typeface="Wingdings" pitchFamily="2" charset="2"/>
              <a:buChar char="§"/>
              <a:defRPr sz="2400">
                <a:latin typeface="Lucida Sans" pitchFamily="34" charset="0"/>
              </a:defRPr>
            </a:lvl1pPr>
            <a:lvl2pPr algn="l">
              <a:defRPr sz="1600">
                <a:latin typeface="Lucida Sans" pitchFamily="34" charset="0"/>
              </a:defRPr>
            </a:lvl2pPr>
            <a:lvl3pPr algn="l">
              <a:defRPr sz="1600">
                <a:latin typeface="Lucida Sans" pitchFamily="34" charset="0"/>
              </a:defRPr>
            </a:lvl3pPr>
            <a:lvl4pPr algn="l">
              <a:defRPr sz="1600">
                <a:latin typeface="Lucida Sans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Texte à compléter</a:t>
            </a:r>
          </a:p>
        </p:txBody>
      </p:sp>
    </p:spTree>
    <p:extLst>
      <p:ext uri="{BB962C8B-B14F-4D97-AF65-F5344CB8AC3E}">
        <p14:creationId xmlns:p14="http://schemas.microsoft.com/office/powerpoint/2010/main" xmlns="" val="39322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524000"/>
            <a:ext cx="7315200" cy="4800600"/>
          </a:xfrm>
          <a:prstGeom prst="rect">
            <a:avLst/>
          </a:prstGeom>
        </p:spPr>
        <p:txBody>
          <a:bodyPr/>
          <a:lstStyle>
            <a:lvl1pPr marL="180975" indent="-180975" algn="l"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latin typeface="Lucida Sans" pitchFamily="34" charset="0"/>
              </a:defRPr>
            </a:lvl1pPr>
            <a:lvl2pPr algn="l">
              <a:defRPr sz="1600">
                <a:latin typeface="Lucida Sans" pitchFamily="34" charset="0"/>
              </a:defRPr>
            </a:lvl2pPr>
            <a:lvl3pPr algn="l">
              <a:defRPr sz="1600">
                <a:latin typeface="Lucida Sans" pitchFamily="34" charset="0"/>
              </a:defRPr>
            </a:lvl3pPr>
            <a:lvl4pPr algn="l">
              <a:defRPr sz="1600">
                <a:latin typeface="Lucida Sans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Texte à compléter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56844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exte courant ss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1524000"/>
            <a:ext cx="7315200" cy="4800600"/>
          </a:xfrm>
          <a:prstGeom prst="rect">
            <a:avLst/>
          </a:prstGeom>
        </p:spPr>
        <p:txBody>
          <a:bodyPr/>
          <a:lstStyle>
            <a:lvl1pPr marL="180975" indent="-180975" algn="l">
              <a:buClr>
                <a:srgbClr val="052441"/>
              </a:buClr>
              <a:buSzPct val="80000"/>
              <a:buFont typeface="Wingdings" pitchFamily="2" charset="2"/>
              <a:buChar char="§"/>
              <a:defRPr sz="1600">
                <a:latin typeface="Lucida Sans" pitchFamily="34" charset="0"/>
              </a:defRPr>
            </a:lvl1pPr>
            <a:lvl2pPr algn="l">
              <a:defRPr sz="1600">
                <a:latin typeface="Lucida Sans" pitchFamily="34" charset="0"/>
              </a:defRPr>
            </a:lvl2pPr>
            <a:lvl3pPr algn="l">
              <a:defRPr sz="1600">
                <a:latin typeface="Lucida Sans" pitchFamily="34" charset="0"/>
              </a:defRPr>
            </a:lvl3pPr>
            <a:lvl4pPr algn="l">
              <a:defRPr sz="1600">
                <a:latin typeface="Lucida Sans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Texte à compléter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8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9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914400" y="1752600"/>
            <a:ext cx="73914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43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5"/>
          </p:nvPr>
        </p:nvSpPr>
        <p:spPr>
          <a:xfrm>
            <a:off x="1219200" y="1752600"/>
            <a:ext cx="70866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7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32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projet avec montant trav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789" y="838200"/>
            <a:ext cx="63690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9A71D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827838" y="762000"/>
            <a:ext cx="2111375" cy="60960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Titre 1"/>
          <p:cNvSpPr txBox="1">
            <a:spLocks/>
          </p:cNvSpPr>
          <p:nvPr userDrawn="1"/>
        </p:nvSpPr>
        <p:spPr>
          <a:xfrm>
            <a:off x="6888163" y="2057400"/>
            <a:ext cx="205105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DATE</a:t>
            </a: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6888163" y="2971800"/>
            <a:ext cx="205105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MONTANT </a:t>
            </a:r>
          </a:p>
          <a:p>
            <a:pPr>
              <a:defRPr/>
            </a:pPr>
            <a:r>
              <a:rPr lang="fr-FR" sz="1200" dirty="0" smtClean="0"/>
              <a:t>DES TRAVAUX</a:t>
            </a:r>
          </a:p>
        </p:txBody>
      </p:sp>
      <p:sp>
        <p:nvSpPr>
          <p:cNvPr id="14" name="Titre 1"/>
          <p:cNvSpPr txBox="1">
            <a:spLocks/>
          </p:cNvSpPr>
          <p:nvPr userDrawn="1"/>
        </p:nvSpPr>
        <p:spPr>
          <a:xfrm>
            <a:off x="6888163" y="1066800"/>
            <a:ext cx="2051050" cy="3048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CLIENT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637063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798638" y="5170488"/>
            <a:ext cx="2443300" cy="137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idx="11"/>
          </p:nvPr>
        </p:nvSpPr>
        <p:spPr>
          <a:xfrm>
            <a:off x="4370388" y="5170488"/>
            <a:ext cx="2457450" cy="1687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88163" y="1371600"/>
            <a:ext cx="2051050" cy="680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929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6888163" y="2520156"/>
            <a:ext cx="2051050" cy="37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6888163" y="3434556"/>
            <a:ext cx="2051050" cy="680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370638" cy="4572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projet</a:t>
            </a:r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457200" y="0"/>
            <a:ext cx="63706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Pays</a:t>
            </a:r>
          </a:p>
        </p:txBody>
      </p:sp>
      <p:sp>
        <p:nvSpPr>
          <p:cNvPr id="29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  <p:sp>
        <p:nvSpPr>
          <p:cNvPr id="22" name="Titre 1"/>
          <p:cNvSpPr txBox="1">
            <a:spLocks/>
          </p:cNvSpPr>
          <p:nvPr userDrawn="1"/>
        </p:nvSpPr>
        <p:spPr>
          <a:xfrm>
            <a:off x="6888163" y="4008436"/>
            <a:ext cx="205105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PRESTATIONS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888163" y="4471192"/>
            <a:ext cx="2051050" cy="680244"/>
          </a:xfrm>
          <a:prstGeom prst="rect">
            <a:avLst/>
          </a:prstGeom>
        </p:spPr>
        <p:txBody>
          <a:bodyPr/>
          <a:lstStyle>
            <a:lvl1pPr marL="180975" marR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Char char="§"/>
              <a:tabLst/>
              <a:defRPr sz="1200">
                <a:solidFill>
                  <a:srgbClr val="0033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A compléter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4214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projet ss mo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827838" y="762000"/>
            <a:ext cx="2111375" cy="60960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Titre 1"/>
          <p:cNvSpPr txBox="1">
            <a:spLocks/>
          </p:cNvSpPr>
          <p:nvPr userDrawn="1"/>
        </p:nvSpPr>
        <p:spPr>
          <a:xfrm>
            <a:off x="6888163" y="2057400"/>
            <a:ext cx="205105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DATE</a:t>
            </a:r>
          </a:p>
        </p:txBody>
      </p:sp>
      <p:sp>
        <p:nvSpPr>
          <p:cNvPr id="14" name="Titre 1"/>
          <p:cNvSpPr txBox="1">
            <a:spLocks/>
          </p:cNvSpPr>
          <p:nvPr userDrawn="1"/>
        </p:nvSpPr>
        <p:spPr>
          <a:xfrm>
            <a:off x="6888163" y="1066800"/>
            <a:ext cx="2051050" cy="3048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1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 smtClean="0"/>
              <a:t>CLIENT</a:t>
            </a:r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6846888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6370638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idx="10"/>
          </p:nvPr>
        </p:nvSpPr>
        <p:spPr>
          <a:xfrm>
            <a:off x="1798638" y="5170488"/>
            <a:ext cx="2443300" cy="137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idx="11"/>
          </p:nvPr>
        </p:nvSpPr>
        <p:spPr>
          <a:xfrm>
            <a:off x="4370388" y="5170488"/>
            <a:ext cx="2457450" cy="1687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88163" y="1371600"/>
            <a:ext cx="2051050" cy="680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6888163" y="2520156"/>
            <a:ext cx="2051050" cy="375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A compléter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370638" cy="4572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Titre projet</a:t>
            </a:r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457200" y="0"/>
            <a:ext cx="63706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Pays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789" y="838200"/>
            <a:ext cx="63690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9A71D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25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76" r="18484"/>
          <a:stretch>
            <a:fillRect/>
          </a:stretch>
        </p:blipFill>
        <p:spPr bwMode="auto">
          <a:xfrm>
            <a:off x="4953000" y="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Line 16"/>
          <p:cNvSpPr>
            <a:spLocks noChangeShapeType="1"/>
          </p:cNvSpPr>
          <p:nvPr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28/01/2014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9" r:id="rId3"/>
    <p:sldLayoutId id="2147483918" r:id="rId4"/>
    <p:sldLayoutId id="2147483910" r:id="rId5"/>
    <p:sldLayoutId id="2147483920" r:id="rId6"/>
    <p:sldLayoutId id="2147483914" r:id="rId7"/>
    <p:sldLayoutId id="2147483916" r:id="rId8"/>
    <p:sldLayoutId id="2147483917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62000" y="3352800"/>
            <a:ext cx="7772400" cy="3244552"/>
          </a:xfrm>
        </p:spPr>
        <p:txBody>
          <a:bodyPr/>
          <a:lstStyle/>
          <a:p>
            <a:r>
              <a:rPr lang="fr-FR" sz="3200" dirty="0" smtClean="0"/>
              <a:t>Calculs dynamiques du barrage de Janneh</a:t>
            </a:r>
          </a:p>
          <a:p>
            <a:r>
              <a:rPr lang="fr-FR" sz="3200" dirty="0" smtClean="0"/>
              <a:t>30/01/2014</a:t>
            </a:r>
          </a:p>
          <a:p>
            <a:endParaRPr lang="fr-FR" sz="3200" dirty="0" smtClean="0"/>
          </a:p>
          <a:p>
            <a:pPr algn="r"/>
            <a:r>
              <a:rPr lang="fr-FR" sz="1600" dirty="0" smtClean="0"/>
              <a:t>Alain YZIQUEL</a:t>
            </a:r>
          </a:p>
          <a:p>
            <a:pPr algn="r"/>
            <a:r>
              <a:rPr lang="fr-FR" sz="1600" dirty="0" smtClean="0"/>
              <a:t>Adel ABOU JAOUDE</a:t>
            </a:r>
          </a:p>
          <a:p>
            <a:pPr algn="r"/>
            <a:r>
              <a:rPr lang="fr-FR" sz="1600" dirty="0" smtClean="0"/>
              <a:t>Frédéric ANDRIAN.</a:t>
            </a:r>
          </a:p>
          <a:p>
            <a:pPr algn="r"/>
            <a:endParaRPr lang="fr-FR" sz="1600" dirty="0" smtClean="0"/>
          </a:p>
          <a:p>
            <a:pPr algn="r"/>
            <a:r>
              <a:rPr lang="fr-FR" sz="1600" dirty="0" smtClean="0"/>
              <a:t>Avec la participation de Bernard TARDIEU</a:t>
            </a:r>
          </a:p>
        </p:txBody>
      </p:sp>
    </p:spTree>
    <p:extLst>
      <p:ext uri="{BB962C8B-B14F-4D97-AF65-F5344CB8AC3E}">
        <p14:creationId xmlns:p14="http://schemas.microsoft.com/office/powerpoint/2010/main" xmlns="" val="1250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7315200" cy="4800600"/>
          </a:xfrm>
        </p:spPr>
        <p:txBody>
          <a:bodyPr/>
          <a:lstStyle/>
          <a:p>
            <a:r>
              <a:rPr lang="fr-FR" dirty="0" smtClean="0"/>
              <a:t>Revue de la géométrie</a:t>
            </a:r>
          </a:p>
          <a:p>
            <a:pPr lvl="1"/>
            <a:r>
              <a:rPr lang="fr-FR" sz="1400" dirty="0" smtClean="0"/>
              <a:t>Fouille mécaniquement plus saine</a:t>
            </a:r>
          </a:p>
          <a:p>
            <a:pPr lvl="1"/>
            <a:r>
              <a:rPr lang="fr-FR" sz="1400" dirty="0" smtClean="0"/>
              <a:t>Economie de béton</a:t>
            </a:r>
          </a:p>
          <a:p>
            <a:pPr lvl="1"/>
            <a:endParaRPr lang="fr-FR" sz="1200" dirty="0" smtClean="0"/>
          </a:p>
          <a:p>
            <a:r>
              <a:rPr lang="fr-FR" dirty="0" smtClean="0"/>
              <a:t>Implantation du dispositif étanchéité / drainage à partir</a:t>
            </a:r>
          </a:p>
          <a:p>
            <a:pPr lvl="1"/>
            <a:r>
              <a:rPr lang="fr-FR" sz="1400" dirty="0" smtClean="0"/>
              <a:t>des ouvertures de contact en statique</a:t>
            </a:r>
          </a:p>
          <a:p>
            <a:pPr lvl="1"/>
            <a:r>
              <a:rPr lang="fr-FR" sz="1400" dirty="0" smtClean="0"/>
              <a:t>des débits de fuite en post sismique</a:t>
            </a:r>
          </a:p>
          <a:p>
            <a:pPr lvl="1"/>
            <a:endParaRPr lang="fr-FR" sz="1200" dirty="0" smtClean="0"/>
          </a:p>
          <a:p>
            <a:r>
              <a:rPr lang="fr-FR" dirty="0" smtClean="0"/>
              <a:t>Implantation des zones d’injection de consolidation</a:t>
            </a:r>
          </a:p>
          <a:p>
            <a:pPr lvl="1"/>
            <a:r>
              <a:rPr lang="fr-FR" sz="1400" dirty="0" smtClean="0"/>
              <a:t>Sur les zones à forte compression</a:t>
            </a:r>
          </a:p>
          <a:p>
            <a:pPr lvl="1"/>
            <a:endParaRPr lang="fr-FR" sz="1200" dirty="0" smtClean="0"/>
          </a:p>
          <a:p>
            <a:r>
              <a:rPr lang="fr-FR" dirty="0"/>
              <a:t>Définition des accélérations pour les ouvrages annexes</a:t>
            </a:r>
          </a:p>
          <a:p>
            <a:pPr lvl="1"/>
            <a:r>
              <a:rPr lang="fr-FR" sz="1400" dirty="0"/>
              <a:t>en fonction de leur côte </a:t>
            </a:r>
            <a:r>
              <a:rPr lang="fr-FR" sz="1400" dirty="0" smtClean="0"/>
              <a:t>d’implantation</a:t>
            </a:r>
          </a:p>
          <a:p>
            <a:pPr lvl="1"/>
            <a:endParaRPr lang="fr-FR" sz="1200" dirty="0"/>
          </a:p>
          <a:p>
            <a:r>
              <a:rPr lang="fr-FR" dirty="0" smtClean="0"/>
              <a:t>Conception de la ceinture sismique à partir</a:t>
            </a:r>
          </a:p>
          <a:p>
            <a:pPr lvl="1"/>
            <a:r>
              <a:rPr lang="fr-FR" sz="1400" dirty="0" smtClean="0"/>
              <a:t>des déplacements sismiques en crête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Conception assistée par simulation numérique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998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Géométries du modèle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15" t="14808" r="39635" b="10769"/>
          <a:stretch/>
        </p:blipFill>
        <p:spPr bwMode="auto">
          <a:xfrm rot="5400000">
            <a:off x="4723457" y="1008390"/>
            <a:ext cx="1943102" cy="36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32" t="14793" r="31105" b="10528"/>
          <a:stretch/>
        </p:blipFill>
        <p:spPr bwMode="auto">
          <a:xfrm>
            <a:off x="1835696" y="1603704"/>
            <a:ext cx="12763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6" t="14066" r="47869" b="27209"/>
          <a:stretch/>
        </p:blipFill>
        <p:spPr bwMode="auto">
          <a:xfrm>
            <a:off x="1691680" y="4509120"/>
            <a:ext cx="1800227" cy="20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8" t="14366" r="36607" b="29362"/>
          <a:stretch/>
        </p:blipFill>
        <p:spPr bwMode="auto">
          <a:xfrm>
            <a:off x="5076056" y="4509120"/>
            <a:ext cx="2106166" cy="19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5300364" cy="4800600"/>
          </a:xfrm>
        </p:spPr>
        <p:txBody>
          <a:bodyPr/>
          <a:lstStyle/>
          <a:p>
            <a:r>
              <a:rPr lang="fr-FR" sz="2000" dirty="0" smtClean="0"/>
              <a:t>Phasage de la construction</a:t>
            </a:r>
          </a:p>
          <a:p>
            <a:pPr lvl="1"/>
            <a:r>
              <a:rPr lang="fr-FR" sz="2000" dirty="0" smtClean="0"/>
              <a:t>Maturation du béton : loi E = f(t)</a:t>
            </a:r>
          </a:p>
          <a:p>
            <a:pPr lvl="1"/>
            <a:r>
              <a:rPr lang="fr-FR" sz="2000" dirty="0" smtClean="0"/>
              <a:t>Durée de construction 300 jours</a:t>
            </a:r>
          </a:p>
          <a:p>
            <a:pPr lvl="1"/>
            <a:r>
              <a:rPr lang="fr-FR" sz="2000" dirty="0" smtClean="0"/>
              <a:t>Idéalisation des joints verticaux</a:t>
            </a:r>
          </a:p>
          <a:p>
            <a:pPr lvl="2"/>
            <a:r>
              <a:rPr lang="fr-FR" dirty="0" smtClean="0"/>
              <a:t>Le poids propre transite verticalement</a:t>
            </a:r>
          </a:p>
          <a:p>
            <a:pPr lvl="2"/>
            <a:r>
              <a:rPr lang="fr-FR" dirty="0" smtClean="0"/>
              <a:t>c = 0, </a:t>
            </a:r>
            <a:r>
              <a:rPr lang="fr-FR" dirty="0" smtClean="0">
                <a:latin typeface="Symbol" pitchFamily="18" charset="2"/>
              </a:rPr>
              <a:t>f</a:t>
            </a:r>
            <a:r>
              <a:rPr lang="fr-FR" dirty="0" smtClean="0"/>
              <a:t> = 0 + effet Poisson (maintien latéral)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Approches mécaniques en statique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" t="11157" r="1489" b="2479"/>
          <a:stretch/>
        </p:blipFill>
        <p:spPr bwMode="auto">
          <a:xfrm>
            <a:off x="5956448" y="860376"/>
            <a:ext cx="3045460" cy="1792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77150" y="2780928"/>
            <a:ext cx="2619375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97439" y="4907901"/>
            <a:ext cx="3304469" cy="16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90" t="48570" r="53643" b="35084"/>
          <a:stretch/>
        </p:blipFill>
        <p:spPr bwMode="auto">
          <a:xfrm>
            <a:off x="965003" y="5965029"/>
            <a:ext cx="762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82" t="45384" r="51618" b="34231"/>
          <a:stretch/>
        </p:blipFill>
        <p:spPr bwMode="auto">
          <a:xfrm>
            <a:off x="1758579" y="5865017"/>
            <a:ext cx="1028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9" t="37692" r="48024" b="35192"/>
          <a:stretch/>
        </p:blipFill>
        <p:spPr bwMode="auto">
          <a:xfrm>
            <a:off x="2842866" y="5698330"/>
            <a:ext cx="12763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6" t="29413" r="44359" b="34048"/>
          <a:stretch/>
        </p:blipFill>
        <p:spPr bwMode="auto">
          <a:xfrm>
            <a:off x="4115768" y="5464968"/>
            <a:ext cx="1571625" cy="90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" t="22584" r="79888" b="49324"/>
          <a:stretch/>
        </p:blipFill>
        <p:spPr bwMode="auto">
          <a:xfrm>
            <a:off x="870248" y="4914485"/>
            <a:ext cx="1265813" cy="97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4" t="10799" r="37282" b="37259"/>
          <a:stretch/>
        </p:blipFill>
        <p:spPr bwMode="auto">
          <a:xfrm>
            <a:off x="2987823" y="3714378"/>
            <a:ext cx="1857366" cy="15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3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3960440" cy="4800600"/>
          </a:xfrm>
        </p:spPr>
        <p:txBody>
          <a:bodyPr/>
          <a:lstStyle/>
          <a:p>
            <a:r>
              <a:rPr lang="fr-FR" sz="2000" dirty="0" smtClean="0"/>
              <a:t>Mise en eau</a:t>
            </a:r>
          </a:p>
          <a:p>
            <a:pPr lvl="1"/>
            <a:r>
              <a:rPr lang="fr-FR" sz="1800" dirty="0" smtClean="0"/>
              <a:t>Calculs en pressions effectives</a:t>
            </a:r>
          </a:p>
          <a:p>
            <a:pPr lvl="2"/>
            <a:r>
              <a:rPr lang="fr-FR" dirty="0" smtClean="0"/>
              <a:t>Loi de rabattement </a:t>
            </a:r>
            <a:r>
              <a:rPr lang="fr-FR" dirty="0" smtClean="0">
                <a:latin typeface="Symbol" pitchFamily="18" charset="2"/>
              </a:rPr>
              <a:t>l</a:t>
            </a:r>
            <a:r>
              <a:rPr lang="fr-FR" dirty="0" smtClean="0"/>
              <a:t> = 2/3 sur les rives</a:t>
            </a:r>
          </a:p>
          <a:p>
            <a:pPr lvl="1"/>
            <a:r>
              <a:rPr lang="fr-FR" sz="1800" dirty="0" smtClean="0"/>
              <a:t>En 4 phases (pour suivre la non-linéarité liée à l’ouverture)</a:t>
            </a:r>
          </a:p>
          <a:p>
            <a:pPr lvl="2"/>
            <a:r>
              <a:rPr lang="fr-FR" dirty="0" smtClean="0"/>
              <a:t>Lors de la 4</a:t>
            </a:r>
            <a:r>
              <a:rPr lang="fr-FR" baseline="30000" dirty="0" smtClean="0"/>
              <a:t>ème</a:t>
            </a:r>
            <a:r>
              <a:rPr lang="fr-FR" dirty="0" smtClean="0"/>
              <a:t> phase, vérification de l’ouverture au contact</a:t>
            </a:r>
          </a:p>
          <a:p>
            <a:pPr lvl="2"/>
            <a:r>
              <a:rPr lang="fr-FR" dirty="0" smtClean="0"/>
              <a:t>Si ≥ 0.2mm, pressions interstitielles mises à jour (~ </a:t>
            </a:r>
            <a:r>
              <a:rPr lang="fr-FR" dirty="0" err="1" smtClean="0"/>
              <a:t>poroplasticité</a:t>
            </a:r>
            <a:r>
              <a:rPr lang="fr-FR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Approches mécaniques en statique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99992" y="1580467"/>
            <a:ext cx="2539204" cy="2078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5318"/>
          <a:stretch/>
        </p:blipFill>
        <p:spPr bwMode="auto">
          <a:xfrm>
            <a:off x="7067721" y="1580467"/>
            <a:ext cx="1400155" cy="2078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83" t="11316" r="43369" b="31730"/>
          <a:stretch/>
        </p:blipFill>
        <p:spPr bwMode="auto">
          <a:xfrm>
            <a:off x="6729714" y="4955846"/>
            <a:ext cx="1851550" cy="169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8" t="11755" r="42442" b="31292"/>
          <a:stretch/>
        </p:blipFill>
        <p:spPr bwMode="auto">
          <a:xfrm>
            <a:off x="4809474" y="4955846"/>
            <a:ext cx="1920240" cy="169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5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4032448" cy="3557918"/>
          </a:xfrm>
        </p:spPr>
        <p:txBody>
          <a:bodyPr/>
          <a:lstStyle/>
          <a:p>
            <a:r>
              <a:rPr lang="fr-FR" sz="2000" dirty="0" smtClean="0"/>
              <a:t>Analyse des déplacements</a:t>
            </a:r>
          </a:p>
          <a:p>
            <a:pPr lvl="1"/>
            <a:r>
              <a:rPr lang="fr-FR" sz="1800" dirty="0" smtClean="0"/>
              <a:t>+1.5mm vers l’aval en crête</a:t>
            </a:r>
          </a:p>
          <a:p>
            <a:r>
              <a:rPr lang="fr-FR" sz="2000" dirty="0" smtClean="0"/>
              <a:t>Analyse des contraintes</a:t>
            </a:r>
          </a:p>
          <a:p>
            <a:pPr lvl="1"/>
            <a:r>
              <a:rPr lang="fr-FR" sz="1800" dirty="0" smtClean="0"/>
              <a:t>1MPa en contrainte d’arc (25% du poids-propre) </a:t>
            </a:r>
          </a:p>
          <a:p>
            <a:pPr lvl="1"/>
            <a:r>
              <a:rPr lang="fr-FR" sz="1800" dirty="0" smtClean="0"/>
              <a:t>4.5 </a:t>
            </a:r>
            <a:r>
              <a:rPr lang="fr-FR" sz="1800" dirty="0" err="1" smtClean="0"/>
              <a:t>MPa</a:t>
            </a:r>
            <a:r>
              <a:rPr lang="fr-FR" sz="1800" dirty="0" smtClean="0"/>
              <a:t> maxi en contraintes verticales effectives (1.20 </a:t>
            </a:r>
            <a:r>
              <a:rPr lang="fr-FR" sz="1800" dirty="0" err="1" smtClean="0"/>
              <a:t>MPa</a:t>
            </a:r>
            <a:r>
              <a:rPr lang="fr-FR" sz="1800" dirty="0" smtClean="0"/>
              <a:t> de valeur moyenne)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/>
          <a:srcRect l="641" t="21136" r="28062" b="45110"/>
          <a:stretch/>
        </p:blipFill>
        <p:spPr bwMode="auto">
          <a:xfrm>
            <a:off x="755576" y="5150792"/>
            <a:ext cx="4563578" cy="1170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81533" y="3284984"/>
            <a:ext cx="4204471" cy="1256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" t="16254" r="56884" b="23919"/>
          <a:stretch/>
        </p:blipFill>
        <p:spPr bwMode="auto">
          <a:xfrm>
            <a:off x="4830279" y="1438084"/>
            <a:ext cx="1912925" cy="14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" t="16653" r="58659" b="23520"/>
          <a:stretch/>
        </p:blipFill>
        <p:spPr bwMode="auto">
          <a:xfrm>
            <a:off x="6844374" y="1438084"/>
            <a:ext cx="1880525" cy="148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12160" y="4770244"/>
            <a:ext cx="2564200" cy="1931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409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3888432" cy="4800600"/>
          </a:xfrm>
        </p:spPr>
        <p:txBody>
          <a:bodyPr/>
          <a:lstStyle/>
          <a:p>
            <a:r>
              <a:rPr lang="fr-FR" sz="2000" dirty="0" smtClean="0"/>
              <a:t>Implantation en statique</a:t>
            </a:r>
          </a:p>
          <a:p>
            <a:pPr lvl="1"/>
            <a:r>
              <a:rPr lang="fr-FR" sz="1800" dirty="0" smtClean="0"/>
              <a:t>A la limite des 0.2mm d’ouverture en PHE</a:t>
            </a:r>
          </a:p>
          <a:p>
            <a:pPr lvl="1"/>
            <a:r>
              <a:rPr lang="fr-FR" sz="1800" dirty="0" smtClean="0"/>
              <a:t>Ouverture maxi à l’amont en PHE 5mm</a:t>
            </a:r>
          </a:p>
          <a:p>
            <a:pPr lvl="1"/>
            <a:endParaRPr lang="fr-FR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Implantation du dispositif d’étanchéité / drainage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01421" y="4563623"/>
            <a:ext cx="3657308" cy="1305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5398"/>
          <a:stretch/>
        </p:blipFill>
        <p:spPr bwMode="auto">
          <a:xfrm>
            <a:off x="1578279" y="4305434"/>
            <a:ext cx="1223142" cy="1822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54" t="15385" r="40833" b="10577"/>
          <a:stretch/>
        </p:blipFill>
        <p:spPr bwMode="auto">
          <a:xfrm>
            <a:off x="6876256" y="1346051"/>
            <a:ext cx="16287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2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3888432" cy="4800600"/>
          </a:xfrm>
        </p:spPr>
        <p:txBody>
          <a:bodyPr/>
          <a:lstStyle/>
          <a:p>
            <a:r>
              <a:rPr lang="fr-FR" sz="2000" dirty="0" smtClean="0"/>
              <a:t>Implantation en statique</a:t>
            </a:r>
          </a:p>
          <a:p>
            <a:pPr lvl="1"/>
            <a:r>
              <a:rPr lang="fr-FR" sz="1800" dirty="0" smtClean="0"/>
              <a:t>Contraintes supérieures à 1MPa</a:t>
            </a:r>
          </a:p>
          <a:p>
            <a:r>
              <a:rPr lang="fr-FR" sz="2000" dirty="0" smtClean="0"/>
              <a:t>Justifié par la dynamique</a:t>
            </a:r>
          </a:p>
          <a:p>
            <a:pPr lvl="1"/>
            <a:r>
              <a:rPr lang="fr-FR" sz="1800" dirty="0" smtClean="0"/>
              <a:t>Augmentation des contraintes en post-sismique sur les zones injectées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Implantation de l’injection de consolidation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64" t="14296" r="37612" b="9102"/>
          <a:stretch/>
        </p:blipFill>
        <p:spPr bwMode="auto">
          <a:xfrm>
            <a:off x="6156176" y="1844824"/>
            <a:ext cx="1730411" cy="37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l="855" t="21767" r="32674" b="37855"/>
          <a:stretch/>
        </p:blipFill>
        <p:spPr bwMode="auto">
          <a:xfrm>
            <a:off x="1187623" y="4030023"/>
            <a:ext cx="4254676" cy="1399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/>
          <a:srcRect l="21017" t="24920" r="27891" b="41957"/>
          <a:stretch/>
        </p:blipFill>
        <p:spPr bwMode="auto">
          <a:xfrm>
            <a:off x="1679813" y="5445224"/>
            <a:ext cx="3270297" cy="114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677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4536504" cy="4800600"/>
          </a:xfrm>
        </p:spPr>
        <p:txBody>
          <a:bodyPr/>
          <a:lstStyle/>
          <a:p>
            <a:r>
              <a:rPr lang="fr-FR" sz="2000" dirty="0" smtClean="0"/>
              <a:t>Approche temporelle pas-à-pas</a:t>
            </a:r>
          </a:p>
          <a:p>
            <a:pPr lvl="1"/>
            <a:r>
              <a:rPr lang="fr-FR" sz="1800" dirty="0" smtClean="0"/>
              <a:t>Propagation réelle des ondes simulée</a:t>
            </a:r>
          </a:p>
          <a:p>
            <a:r>
              <a:rPr lang="fr-FR" sz="2000" dirty="0" smtClean="0"/>
              <a:t>3 mécanismes de dissipation d’</a:t>
            </a:r>
            <a:r>
              <a:rPr lang="fr-FR" sz="2000" dirty="0" err="1" smtClean="0"/>
              <a:t>energie</a:t>
            </a:r>
            <a:endParaRPr lang="fr-FR" sz="2000" dirty="0" smtClean="0"/>
          </a:p>
          <a:p>
            <a:pPr lvl="1"/>
            <a:r>
              <a:rPr lang="fr-FR" sz="1800" dirty="0" smtClean="0"/>
              <a:t>Par </a:t>
            </a:r>
            <a:r>
              <a:rPr lang="fr-FR" sz="1800" dirty="0" err="1" smtClean="0"/>
              <a:t>Mohr</a:t>
            </a:r>
            <a:r>
              <a:rPr lang="fr-FR" sz="1800" dirty="0" smtClean="0"/>
              <a:t> Coulomb sans résistance à la traction au contact barrage rocher</a:t>
            </a:r>
          </a:p>
          <a:p>
            <a:pPr lvl="1"/>
            <a:r>
              <a:rPr lang="fr-FR" sz="1800" dirty="0" smtClean="0"/>
              <a:t>Par amortissement interne de matériau</a:t>
            </a:r>
          </a:p>
          <a:p>
            <a:pPr lvl="2"/>
            <a:r>
              <a:rPr lang="fr-FR" dirty="0" smtClean="0"/>
              <a:t>Jusqu’à 7% suivant la distorsion</a:t>
            </a:r>
          </a:p>
          <a:p>
            <a:pPr lvl="1"/>
            <a:r>
              <a:rPr lang="fr-FR" sz="1800" dirty="0" smtClean="0"/>
              <a:t>Par les fondations radiatives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Approches mécaniques en dynamique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33" t="7083" r="27547" b="26377"/>
          <a:stretch/>
        </p:blipFill>
        <p:spPr bwMode="auto">
          <a:xfrm>
            <a:off x="5724128" y="2276872"/>
            <a:ext cx="2753624" cy="23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7416824" cy="2045750"/>
          </a:xfrm>
        </p:spPr>
        <p:txBody>
          <a:bodyPr/>
          <a:lstStyle/>
          <a:p>
            <a:r>
              <a:rPr lang="fr-FR" sz="1800" dirty="0" smtClean="0"/>
              <a:t>DBE</a:t>
            </a:r>
          </a:p>
          <a:p>
            <a:pPr lvl="1"/>
            <a:r>
              <a:rPr lang="fr-FR" sz="1800" dirty="0" smtClean="0"/>
              <a:t>945ans période de retour</a:t>
            </a:r>
          </a:p>
          <a:p>
            <a:pPr lvl="1"/>
            <a:r>
              <a:rPr lang="fr-FR" sz="1800" dirty="0" smtClean="0"/>
              <a:t>0.37g au rocher</a:t>
            </a:r>
          </a:p>
          <a:p>
            <a:pPr lvl="1"/>
            <a:r>
              <a:rPr lang="fr-FR" sz="1800" dirty="0" smtClean="0"/>
              <a:t>Acceptation d’un déplacement irréversible sans relâchement non maîtrisé de la retenue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387080"/>
            <a:ext cx="5486400" cy="2397125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060" y="4331121"/>
            <a:ext cx="4510405" cy="2325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9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5184576" cy="3053862"/>
          </a:xfrm>
        </p:spPr>
        <p:txBody>
          <a:bodyPr/>
          <a:lstStyle/>
          <a:p>
            <a:r>
              <a:rPr lang="fr-FR" sz="2000" dirty="0" smtClean="0"/>
              <a:t>Analyse des accélérations en crête</a:t>
            </a:r>
          </a:p>
          <a:p>
            <a:pPr lvl="1"/>
            <a:r>
              <a:rPr lang="fr-FR" sz="1800" dirty="0" smtClean="0"/>
              <a:t>Amplification de 5 en crête</a:t>
            </a:r>
          </a:p>
          <a:p>
            <a:pPr lvl="1"/>
            <a:r>
              <a:rPr lang="fr-FR" sz="1800" dirty="0" smtClean="0"/>
              <a:t>Mode fondamental au plot 0 : 2.6Hz ou 0.38s</a:t>
            </a:r>
          </a:p>
          <a:p>
            <a:pPr lvl="1"/>
            <a:r>
              <a:rPr lang="fr-FR" sz="1800" dirty="0" smtClean="0"/>
              <a:t>Mode fondamental + Mode complexe plots de rive :  5.5Hz ou 0.18s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40152" y="1484784"/>
            <a:ext cx="2776585" cy="133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95830"/>
            <a:ext cx="3638103" cy="1598205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/>
          <a:srcRect l="22726" t="15887" r="20372" b="39117"/>
          <a:stretch/>
        </p:blipFill>
        <p:spPr bwMode="auto">
          <a:xfrm>
            <a:off x="755576" y="5103907"/>
            <a:ext cx="3642183" cy="156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314" y="3495828"/>
            <a:ext cx="3638103" cy="1598205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/>
          <a:srcRect l="23068" t="14827" r="20372" b="39431"/>
          <a:stretch/>
        </p:blipFill>
        <p:spPr bwMode="auto">
          <a:xfrm>
            <a:off x="5111996" y="5103907"/>
            <a:ext cx="3620293" cy="1585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250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APD – DCE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Khatib &amp; Alami </a:t>
            </a:r>
            <a:r>
              <a:rPr lang="fr-FR" sz="1200" dirty="0" smtClean="0"/>
              <a:t>(bureau d’étude libanais)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r-FR" dirty="0" smtClean="0"/>
              <a:t>2006-2013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 smtClean="0"/>
              <a:t>250 M$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JANNEH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 smtClean="0"/>
              <a:t>LIBAN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half" idx="13"/>
          </p:nvPr>
        </p:nvSpPr>
        <p:spPr>
          <a:xfrm>
            <a:off x="6876256" y="4548956"/>
            <a:ext cx="2051050" cy="111229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APS, APD, DCE</a:t>
            </a:r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dirty="0" smtClean="0"/>
              <a:t>Calcul FLAC</a:t>
            </a:r>
            <a:r>
              <a:rPr lang="fr-FR" b="1" i="1" baseline="30000" dirty="0" smtClean="0"/>
              <a:t>3D</a:t>
            </a:r>
            <a:r>
              <a:rPr lang="fr-FR" dirty="0" smtClean="0"/>
              <a:t> dynamique </a:t>
            </a:r>
            <a:br>
              <a:rPr lang="fr-FR" dirty="0" smtClean="0"/>
            </a:br>
            <a:endParaRPr lang="fr-FR" sz="1200" dirty="0"/>
          </a:p>
        </p:txBody>
      </p:sp>
      <p:pic>
        <p:nvPicPr>
          <p:cNvPr id="12" name="Picture 39" descr="Description : X:\BY0514\Env\Site Pictures\Site Pictures 2\IMG_11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4" b="12624"/>
          <a:stretch>
            <a:fillRect/>
          </a:stretch>
        </p:blipFill>
        <p:spPr bwMode="auto">
          <a:xfrm>
            <a:off x="457200" y="1447801"/>
            <a:ext cx="4330824" cy="24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NahrI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5165"/>
            <a:ext cx="2170112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3808" y="3935165"/>
            <a:ext cx="3210945" cy="2556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231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5184576" cy="3053862"/>
          </a:xfrm>
        </p:spPr>
        <p:txBody>
          <a:bodyPr/>
          <a:lstStyle/>
          <a:p>
            <a:r>
              <a:rPr lang="fr-FR" sz="2000" dirty="0" smtClean="0"/>
              <a:t>Déplacement en crête</a:t>
            </a:r>
          </a:p>
          <a:p>
            <a:pPr lvl="1"/>
            <a:r>
              <a:rPr lang="fr-FR" sz="1800" dirty="0" smtClean="0"/>
              <a:t>Amplitude de 10-11cm</a:t>
            </a:r>
          </a:p>
          <a:p>
            <a:pPr lvl="1"/>
            <a:r>
              <a:rPr lang="fr-FR" sz="1800" dirty="0" smtClean="0"/>
              <a:t>Déplacements finaux non nuls</a:t>
            </a:r>
          </a:p>
          <a:p>
            <a:r>
              <a:rPr lang="fr-FR" sz="1800" dirty="0" smtClean="0"/>
              <a:t>Accélération en fonction de la côte</a:t>
            </a:r>
          </a:p>
          <a:p>
            <a:pPr lvl="1"/>
            <a:r>
              <a:rPr lang="fr-FR" sz="1800" dirty="0" smtClean="0"/>
              <a:t>Accélération de dimensionnement des ouvrages annexes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53995" cy="273939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5" t="18750" r="22526" b="28125"/>
          <a:stretch/>
        </p:blipFill>
        <p:spPr bwMode="auto">
          <a:xfrm>
            <a:off x="755576" y="4293096"/>
            <a:ext cx="40481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3" t="17567" r="47292" b="26664"/>
          <a:stretch/>
        </p:blipFill>
        <p:spPr bwMode="auto">
          <a:xfrm>
            <a:off x="5591519" y="4293096"/>
            <a:ext cx="2240280" cy="220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5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3822784" cy="3053862"/>
          </a:xfrm>
        </p:spPr>
        <p:txBody>
          <a:bodyPr/>
          <a:lstStyle/>
          <a:p>
            <a:r>
              <a:rPr lang="fr-FR" sz="2000" dirty="0" smtClean="0"/>
              <a:t>Comportement du pied</a:t>
            </a:r>
          </a:p>
          <a:p>
            <a:pPr lvl="1"/>
            <a:r>
              <a:rPr lang="fr-FR" dirty="0" smtClean="0"/>
              <a:t>Petits décollements corrélées avec les oscillations (2mm max)</a:t>
            </a:r>
          </a:p>
          <a:p>
            <a:pPr lvl="1"/>
            <a:r>
              <a:rPr lang="fr-FR" dirty="0" smtClean="0"/>
              <a:t>Compression de la base (9mm)</a:t>
            </a:r>
          </a:p>
          <a:p>
            <a:pPr lvl="1"/>
            <a:r>
              <a:rPr lang="fr-FR" dirty="0" smtClean="0"/>
              <a:t>Pas de glissement global mais des réorganisations du contact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l="814" t="15653" r="22422" b="27760"/>
          <a:stretch/>
        </p:blipFill>
        <p:spPr bwMode="auto">
          <a:xfrm>
            <a:off x="4506352" y="1556792"/>
            <a:ext cx="4607560" cy="1839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l="855" t="15457" r="49079" b="28075"/>
          <a:stretch/>
        </p:blipFill>
        <p:spPr bwMode="auto">
          <a:xfrm>
            <a:off x="4978918" y="4221088"/>
            <a:ext cx="3662428" cy="2237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50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19572" y="1268760"/>
            <a:ext cx="7992888" cy="461574"/>
          </a:xfrm>
        </p:spPr>
        <p:txBody>
          <a:bodyPr/>
          <a:lstStyle/>
          <a:p>
            <a:r>
              <a:rPr lang="fr-FR" sz="2000" dirty="0" smtClean="0"/>
              <a:t>Vérification de non saturation des drains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2" cstate="print"/>
          <a:srcRect l="854" t="15772" r="59161" b="23659"/>
          <a:stretch/>
        </p:blipFill>
        <p:spPr bwMode="auto">
          <a:xfrm>
            <a:off x="5583510" y="4853823"/>
            <a:ext cx="2228850" cy="182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3" cstate="print"/>
          <a:srcRect l="21701" t="16089" r="59161" b="23344"/>
          <a:stretch/>
        </p:blipFill>
        <p:spPr bwMode="auto">
          <a:xfrm>
            <a:off x="7812360" y="4842017"/>
            <a:ext cx="10668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814760" y="1680552"/>
            <a:ext cx="3901256" cy="3173271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Approche 1 : calcul sans dilatance dans modèle</a:t>
            </a:r>
          </a:p>
          <a:p>
            <a:pPr lvl="1"/>
            <a:r>
              <a:rPr lang="fr-FR" dirty="0"/>
              <a:t>Déplacements irréversibles maxi de 7mm dans la zone drainée.</a:t>
            </a:r>
          </a:p>
          <a:p>
            <a:pPr lvl="1"/>
            <a:r>
              <a:rPr lang="fr-FR" dirty="0"/>
              <a:t>Soit 0.86mm d’ouverture par dilatance (</a:t>
            </a:r>
            <a:r>
              <a:rPr lang="fr-FR" dirty="0">
                <a:sym typeface="Symbol"/>
              </a:rPr>
              <a:t> = 7°)</a:t>
            </a:r>
            <a:endParaRPr lang="fr-FR" dirty="0"/>
          </a:p>
          <a:p>
            <a:pPr lvl="1"/>
            <a:r>
              <a:rPr lang="fr-FR" dirty="0"/>
              <a:t>13l/s par drain, valeur </a:t>
            </a:r>
            <a:r>
              <a:rPr lang="fr-FR" dirty="0" smtClean="0"/>
              <a:t>admissible</a:t>
            </a:r>
          </a:p>
          <a:p>
            <a:pPr lvl="1"/>
            <a:r>
              <a:rPr lang="fr-FR" dirty="0"/>
              <a:t>Borne minimale</a:t>
            </a:r>
          </a:p>
          <a:p>
            <a:endParaRPr lang="fr-FR" sz="2000" dirty="0" smtClean="0"/>
          </a:p>
          <a:p>
            <a:pPr lvl="1"/>
            <a:endParaRPr lang="fr-FR" sz="1800" dirty="0" smtClean="0"/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4941639" y="1680551"/>
            <a:ext cx="3901256" cy="3173271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Approche 2 : calcul avec dilatance dans modèle</a:t>
            </a:r>
          </a:p>
          <a:p>
            <a:pPr lvl="1"/>
            <a:r>
              <a:rPr lang="fr-FR" dirty="0" smtClean="0"/>
              <a:t>Dilatances successives à chaque déplacement irréversible</a:t>
            </a:r>
          </a:p>
          <a:p>
            <a:pPr lvl="1"/>
            <a:r>
              <a:rPr lang="fr-FR" dirty="0" smtClean="0"/>
              <a:t>Ouverture </a:t>
            </a:r>
            <a:r>
              <a:rPr lang="fr-FR" dirty="0"/>
              <a:t>de quelques mm à l’implantation prévue (2 à 3mm)</a:t>
            </a:r>
          </a:p>
          <a:p>
            <a:pPr lvl="1"/>
            <a:r>
              <a:rPr lang="fr-FR" dirty="0"/>
              <a:t>30 à 60l/s à la limite de la saturation</a:t>
            </a:r>
          </a:p>
          <a:p>
            <a:pPr lvl="1"/>
            <a:r>
              <a:rPr lang="fr-FR" dirty="0" smtClean="0"/>
              <a:t>Borne maximale</a:t>
            </a:r>
          </a:p>
          <a:p>
            <a:endParaRPr lang="fr-FR" sz="2000" dirty="0" smtClean="0"/>
          </a:p>
          <a:p>
            <a:pPr lvl="1"/>
            <a:endParaRPr lang="fr-FR" sz="1800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" t="21027" r="57821" b="29502"/>
          <a:stretch/>
        </p:blipFill>
        <p:spPr bwMode="auto">
          <a:xfrm>
            <a:off x="470517" y="5013176"/>
            <a:ext cx="2672559" cy="17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8" t="20201" r="50000" b="30327"/>
          <a:stretch/>
        </p:blipFill>
        <p:spPr bwMode="auto">
          <a:xfrm>
            <a:off x="3143076" y="4966790"/>
            <a:ext cx="1792965" cy="17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4716016" y="1628800"/>
            <a:ext cx="0" cy="509957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23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5112568" cy="4854062"/>
          </a:xfrm>
        </p:spPr>
        <p:txBody>
          <a:bodyPr/>
          <a:lstStyle/>
          <a:p>
            <a:r>
              <a:rPr lang="fr-FR" sz="2000" dirty="0" smtClean="0"/>
              <a:t>Ceinture parasismique</a:t>
            </a:r>
          </a:p>
          <a:p>
            <a:pPr lvl="1"/>
            <a:r>
              <a:rPr lang="fr-FR" dirty="0" smtClean="0"/>
              <a:t>Armatures BA continues sur la crête</a:t>
            </a:r>
          </a:p>
          <a:p>
            <a:pPr lvl="1"/>
            <a:r>
              <a:rPr lang="fr-FR" dirty="0" smtClean="0"/>
              <a:t>Mobilisée lorsque basculement vers l’amont</a:t>
            </a:r>
          </a:p>
          <a:p>
            <a:pPr lvl="1"/>
            <a:r>
              <a:rPr lang="fr-FR" dirty="0" smtClean="0"/>
              <a:t>Evite le décalage entre plots adjacents</a:t>
            </a:r>
          </a:p>
          <a:p>
            <a:pPr lvl="1"/>
            <a:r>
              <a:rPr lang="fr-FR" dirty="0" smtClean="0"/>
              <a:t>Dispositif amortisseur supplémentaire (équivalence ressort)</a:t>
            </a:r>
          </a:p>
          <a:p>
            <a:pPr lvl="1"/>
            <a:r>
              <a:rPr lang="fr-FR" dirty="0" smtClean="0"/>
              <a:t>Traction fictive car ouverture des joints dans la réalité</a:t>
            </a:r>
          </a:p>
          <a:p>
            <a:pPr lvl="1"/>
            <a:r>
              <a:rPr lang="fr-FR" b="1" u="sng" dirty="0" smtClean="0"/>
              <a:t>Ne doit pas</a:t>
            </a:r>
            <a:r>
              <a:rPr lang="fr-FR" dirty="0" smtClean="0"/>
              <a:t> reprendre la traction fictive</a:t>
            </a:r>
          </a:p>
          <a:p>
            <a:pPr lvl="1"/>
            <a:r>
              <a:rPr lang="fr-FR" dirty="0" smtClean="0"/>
              <a:t>70 HA 32 (2m tubés entre chaque plot)</a:t>
            </a:r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Calculs en DBE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/>
          <a:srcRect l="21099" t="22143" r="29335" b="23967"/>
          <a:stretch/>
        </p:blipFill>
        <p:spPr bwMode="auto">
          <a:xfrm>
            <a:off x="5364088" y="1700808"/>
            <a:ext cx="3625852" cy="2135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/>
          <a:srcRect l="1049" t="21103" r="22359" b="53358"/>
          <a:stretch/>
        </p:blipFill>
        <p:spPr bwMode="auto">
          <a:xfrm>
            <a:off x="591369" y="5445224"/>
            <a:ext cx="5252680" cy="1094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/>
          <a:srcRect l="37771" t="15828" r="5272" b="15588"/>
          <a:stretch/>
        </p:blipFill>
        <p:spPr bwMode="auto">
          <a:xfrm>
            <a:off x="5976952" y="4492326"/>
            <a:ext cx="2343667" cy="1763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680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7488832" cy="4854062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831280" y="1412776"/>
            <a:ext cx="7488832" cy="4854062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 smtClean="0"/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Les déplacements en crête montrent un déplacement irréversible de l’ouvrage.</a:t>
            </a:r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Au contact il n’ y a pas de mouvement de la base sur la fondation.</a:t>
            </a:r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Les glissements ont lieu sur les rives.</a:t>
            </a:r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Utiliser le déplacement du centre de gravite comme critère ne représente pas le comportement du barrage. </a:t>
            </a:r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Associé à une méthode de type </a:t>
            </a:r>
            <a:r>
              <a:rPr lang="fr-FR" sz="1800" dirty="0" err="1" smtClean="0"/>
              <a:t>Newmark</a:t>
            </a:r>
            <a:r>
              <a:rPr lang="fr-FR" sz="1800" dirty="0" smtClean="0"/>
              <a:t>, on peut donc arriver à une conclusion erronée.</a:t>
            </a:r>
          </a:p>
          <a:p>
            <a:pPr marL="457200" lvl="1" indent="0">
              <a:buFont typeface="Arial" charset="0"/>
              <a:buNone/>
            </a:pPr>
            <a:endParaRPr lang="fr-FR" sz="1800" dirty="0" smtClean="0"/>
          </a:p>
          <a:p>
            <a:pPr marL="457200" lvl="1" indent="0">
              <a:buFont typeface="Arial" charset="0"/>
              <a:buNone/>
            </a:pPr>
            <a:r>
              <a:rPr lang="fr-FR" sz="1800" dirty="0" smtClean="0"/>
              <a:t>Autant cette méthode permet de déterminer avec une bonne précision les déplacements irréversibles et les ouvertures au contact autant le problème de la dilatance et des débits associés reste à approfondir.</a:t>
            </a:r>
          </a:p>
          <a:p>
            <a:pPr marL="457200" lvl="1" indent="0">
              <a:buFont typeface="Arial" charset="0"/>
              <a:buNone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39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568" y="1455258"/>
            <a:ext cx="7488832" cy="4854062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Barrage de </a:t>
            </a:r>
            <a:r>
              <a:rPr lang="fr-FR" dirty="0" err="1" smtClean="0"/>
              <a:t>Janneh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Quelques aspects numériques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831280" y="1412776"/>
            <a:ext cx="7488832" cy="4854062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Nombre de nœuds  256 000 dont :</a:t>
            </a:r>
          </a:p>
          <a:p>
            <a:pPr lvl="2"/>
            <a:r>
              <a:rPr lang="fr-FR" dirty="0" smtClean="0"/>
              <a:t>25 000 pour le barrage ;</a:t>
            </a:r>
          </a:p>
          <a:p>
            <a:pPr lvl="2"/>
            <a:r>
              <a:rPr lang="fr-FR" dirty="0" smtClean="0"/>
              <a:t>135 000 pour la fondation ;</a:t>
            </a:r>
          </a:p>
          <a:p>
            <a:pPr lvl="2"/>
            <a:r>
              <a:rPr lang="fr-FR" dirty="0" smtClean="0"/>
              <a:t>96 000 pour les remblais</a:t>
            </a:r>
          </a:p>
          <a:p>
            <a:pPr lvl="1"/>
            <a:r>
              <a:rPr lang="fr-FR" dirty="0" smtClean="0"/>
              <a:t>60mn de calcul pour la statique (12 couches + mise en eau en 4 étapes)</a:t>
            </a:r>
            <a:endParaRPr lang="fr-FR" dirty="0"/>
          </a:p>
          <a:p>
            <a:pPr lvl="1"/>
            <a:r>
              <a:rPr lang="fr-FR" dirty="0" smtClean="0"/>
              <a:t>3 jours de calculs pour 20s de séisme</a:t>
            </a:r>
          </a:p>
          <a:p>
            <a:pPr lvl="1"/>
            <a:r>
              <a:rPr lang="fr-FR" dirty="0" smtClean="0"/>
              <a:t>Pas de temps de calcul dynamique : 20 microsecondes (condition de stabilité en explicite)</a:t>
            </a:r>
          </a:p>
          <a:p>
            <a:pPr lvl="2"/>
            <a:r>
              <a:rPr lang="fr-FR" dirty="0" smtClean="0"/>
              <a:t>soit à peu près 10cm de propagation des ondes dans le béton</a:t>
            </a:r>
          </a:p>
          <a:p>
            <a:pPr lvl="2"/>
            <a:r>
              <a:rPr lang="fr-FR" dirty="0" smtClean="0"/>
              <a:t>Pas de temps nécessaire pour suivre fidèlement la progression des non-linéarités 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14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3962400"/>
            <a:ext cx="609600" cy="2895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2413000" y="3786188"/>
            <a:ext cx="420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 b="1" dirty="0">
                <a:solidFill>
                  <a:srgbClr val="69A71D"/>
                </a:solidFill>
              </a:rPr>
              <a:t>www.arteliagroup.com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27263"/>
            <a:ext cx="4205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7913687" cy="5753595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69A71D"/>
                </a:solidFill>
              </a:rPr>
              <a:t>			</a:t>
            </a:r>
            <a:r>
              <a:rPr lang="fr-FR" b="1" u="sng" dirty="0" smtClean="0">
                <a:solidFill>
                  <a:srgbClr val="69A71D"/>
                </a:solidFill>
              </a:rPr>
              <a:t>CONTEXTE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1400" b="1" u="sng" dirty="0" smtClean="0">
                <a:solidFill>
                  <a:srgbClr val="003366"/>
                </a:solidFill>
              </a:rPr>
              <a:t>But du projet : 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 smtClean="0">
                <a:solidFill>
                  <a:srgbClr val="003366"/>
                </a:solidFill>
              </a:rPr>
              <a:t>Barrage réservoir dans la vallée du Nahr Ibrahim au Nord de Beyrouth, dont la vocation est :</a:t>
            </a:r>
          </a:p>
          <a:p>
            <a:pPr>
              <a:defRPr/>
            </a:pPr>
            <a:r>
              <a:rPr lang="fr-FR" dirty="0">
                <a:solidFill>
                  <a:srgbClr val="003366"/>
                </a:solidFill>
              </a:rPr>
              <a:t>principalement l’alimentation en eau de l’agglomération </a:t>
            </a:r>
            <a:r>
              <a:rPr lang="fr-FR" dirty="0" smtClean="0">
                <a:solidFill>
                  <a:srgbClr val="003366"/>
                </a:solidFill>
              </a:rPr>
              <a:t>au nord </a:t>
            </a:r>
            <a:r>
              <a:rPr lang="fr-FR" dirty="0">
                <a:solidFill>
                  <a:srgbClr val="003366"/>
                </a:solidFill>
              </a:rPr>
              <a:t>de </a:t>
            </a:r>
            <a:r>
              <a:rPr lang="fr-FR" dirty="0" smtClean="0">
                <a:solidFill>
                  <a:srgbClr val="003366"/>
                </a:solidFill>
              </a:rPr>
              <a:t>Beyrouth (jusqu’à </a:t>
            </a:r>
            <a:r>
              <a:rPr lang="fr-FR" dirty="0" err="1" smtClean="0">
                <a:solidFill>
                  <a:srgbClr val="003366"/>
                </a:solidFill>
              </a:rPr>
              <a:t>Jbail</a:t>
            </a:r>
            <a:r>
              <a:rPr lang="fr-FR" dirty="0" smtClean="0">
                <a:solidFill>
                  <a:srgbClr val="003366"/>
                </a:solidFill>
              </a:rPr>
              <a:t>),</a:t>
            </a:r>
          </a:p>
          <a:p>
            <a:pPr>
              <a:defRPr/>
            </a:pPr>
            <a:r>
              <a:rPr lang="fr-FR" dirty="0">
                <a:solidFill>
                  <a:srgbClr val="003366"/>
                </a:solidFill>
              </a:rPr>
              <a:t>Un peu d’irrigation de la plaine du littoral de </a:t>
            </a:r>
            <a:r>
              <a:rPr lang="fr-FR" dirty="0" err="1">
                <a:solidFill>
                  <a:srgbClr val="003366"/>
                </a:solidFill>
              </a:rPr>
              <a:t>Tabarja</a:t>
            </a:r>
            <a:r>
              <a:rPr lang="fr-FR" dirty="0">
                <a:solidFill>
                  <a:srgbClr val="003366"/>
                </a:solidFill>
              </a:rPr>
              <a:t> jusqu’à </a:t>
            </a:r>
            <a:r>
              <a:rPr lang="fr-FR" dirty="0" err="1">
                <a:solidFill>
                  <a:srgbClr val="003366"/>
                </a:solidFill>
              </a:rPr>
              <a:t>Jbail</a:t>
            </a:r>
            <a:r>
              <a:rPr lang="fr-FR" dirty="0">
                <a:solidFill>
                  <a:srgbClr val="003366"/>
                </a:solidFill>
              </a:rPr>
              <a:t> et </a:t>
            </a:r>
            <a:r>
              <a:rPr lang="fr-FR" dirty="0" err="1">
                <a:solidFill>
                  <a:srgbClr val="003366"/>
                </a:solidFill>
              </a:rPr>
              <a:t>Amchit</a:t>
            </a:r>
            <a:r>
              <a:rPr lang="fr-FR" dirty="0">
                <a:solidFill>
                  <a:srgbClr val="003366"/>
                </a:solidFill>
              </a:rPr>
              <a:t> et des </a:t>
            </a:r>
            <a:r>
              <a:rPr lang="fr-FR" dirty="0" err="1">
                <a:solidFill>
                  <a:srgbClr val="003366"/>
                </a:solidFill>
              </a:rPr>
              <a:t>perimètres</a:t>
            </a:r>
            <a:r>
              <a:rPr lang="fr-FR" dirty="0">
                <a:solidFill>
                  <a:srgbClr val="003366"/>
                </a:solidFill>
              </a:rPr>
              <a:t> de </a:t>
            </a:r>
            <a:r>
              <a:rPr lang="fr-FR" dirty="0" err="1">
                <a:solidFill>
                  <a:srgbClr val="003366"/>
                </a:solidFill>
              </a:rPr>
              <a:t>Qartaba</a:t>
            </a:r>
            <a:r>
              <a:rPr lang="fr-FR" dirty="0">
                <a:solidFill>
                  <a:srgbClr val="003366"/>
                </a:solidFill>
              </a:rPr>
              <a:t>, </a:t>
            </a:r>
            <a:r>
              <a:rPr lang="fr-FR" dirty="0" err="1">
                <a:solidFill>
                  <a:srgbClr val="003366"/>
                </a:solidFill>
              </a:rPr>
              <a:t>Aaqoura</a:t>
            </a:r>
            <a:r>
              <a:rPr lang="fr-FR" dirty="0">
                <a:solidFill>
                  <a:srgbClr val="003366"/>
                </a:solidFill>
              </a:rPr>
              <a:t>, Lassa et </a:t>
            </a:r>
            <a:r>
              <a:rPr lang="fr-FR" dirty="0" err="1">
                <a:solidFill>
                  <a:srgbClr val="003366"/>
                </a:solidFill>
              </a:rPr>
              <a:t>Afqa</a:t>
            </a:r>
            <a:r>
              <a:rPr lang="fr-FR" dirty="0">
                <a:solidFill>
                  <a:srgbClr val="003366"/>
                </a:solidFill>
              </a:rPr>
              <a:t>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La </a:t>
            </a:r>
            <a:r>
              <a:rPr lang="fr-FR" dirty="0">
                <a:solidFill>
                  <a:srgbClr val="003366"/>
                </a:solidFill>
              </a:rPr>
              <a:t>production </a:t>
            </a:r>
            <a:r>
              <a:rPr lang="fr-FR" dirty="0" smtClean="0">
                <a:solidFill>
                  <a:srgbClr val="003366"/>
                </a:solidFill>
              </a:rPr>
              <a:t>d’hydroélectricité : Puissance </a:t>
            </a:r>
            <a:r>
              <a:rPr lang="fr-FR" dirty="0">
                <a:solidFill>
                  <a:srgbClr val="003366"/>
                </a:solidFill>
              </a:rPr>
              <a:t>: </a:t>
            </a:r>
            <a:r>
              <a:rPr lang="fr-FR" dirty="0" smtClean="0">
                <a:solidFill>
                  <a:srgbClr val="003366"/>
                </a:solidFill>
              </a:rPr>
              <a:t>100 </a:t>
            </a:r>
            <a:r>
              <a:rPr lang="fr-FR" dirty="0">
                <a:solidFill>
                  <a:srgbClr val="003366"/>
                </a:solidFill>
              </a:rPr>
              <a:t>MW, </a:t>
            </a:r>
            <a:r>
              <a:rPr lang="fr-FR" dirty="0" smtClean="0">
                <a:solidFill>
                  <a:srgbClr val="003366"/>
                </a:solidFill>
              </a:rPr>
              <a:t> </a:t>
            </a:r>
            <a:endParaRPr lang="fr-FR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fr-FR" sz="1400" b="1" u="sng" dirty="0" smtClean="0">
              <a:solidFill>
                <a:srgbClr val="003366"/>
              </a:solidFill>
            </a:endParaRPr>
          </a:p>
          <a:p>
            <a:pPr>
              <a:defRPr/>
            </a:pPr>
            <a:endParaRPr lang="fr-FR" dirty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25" b="52310"/>
          <a:stretch/>
        </p:blipFill>
        <p:spPr bwMode="auto">
          <a:xfrm>
            <a:off x="899591" y="3638550"/>
            <a:ext cx="6981731" cy="29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Étoile à 4 branches 1"/>
          <p:cNvSpPr/>
          <p:nvPr/>
        </p:nvSpPr>
        <p:spPr>
          <a:xfrm>
            <a:off x="4299684" y="4903427"/>
            <a:ext cx="181544" cy="17678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3728" y="4365104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Barrage de </a:t>
            </a:r>
            <a:r>
              <a:rPr lang="fr-FR" sz="1200" dirty="0" err="1" smtClean="0"/>
              <a:t>Janneh</a:t>
            </a:r>
            <a:endParaRPr lang="fr-FR" sz="1200" dirty="0"/>
          </a:p>
        </p:txBody>
      </p:sp>
      <p:cxnSp>
        <p:nvCxnSpPr>
          <p:cNvPr id="6" name="Connecteur droit avec flèche 5"/>
          <p:cNvCxnSpPr>
            <a:stCxn id="4" idx="3"/>
            <a:endCxn id="2" idx="1"/>
          </p:cNvCxnSpPr>
          <p:nvPr/>
        </p:nvCxnSpPr>
        <p:spPr>
          <a:xfrm>
            <a:off x="3419872" y="4503604"/>
            <a:ext cx="879812" cy="48821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7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7913687" cy="5753595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69A71D"/>
                </a:solidFill>
              </a:rPr>
              <a:t>			</a:t>
            </a:r>
            <a:r>
              <a:rPr lang="fr-FR" b="1" u="sng" dirty="0" smtClean="0">
                <a:solidFill>
                  <a:srgbClr val="69A71D"/>
                </a:solidFill>
              </a:rPr>
              <a:t>CONTEXTE</a:t>
            </a:r>
          </a:p>
          <a:p>
            <a:pPr marL="285750" indent="-285750">
              <a:buFontTx/>
              <a:buChar char="-"/>
              <a:defRPr/>
            </a:pPr>
            <a:endParaRPr lang="fr-FR" sz="1400" b="1" u="sng" dirty="0" smtClean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r>
              <a:rPr lang="fr-FR" sz="1400" b="1" u="sng" dirty="0">
                <a:solidFill>
                  <a:srgbClr val="003366"/>
                </a:solidFill>
              </a:rPr>
              <a:t>Description </a:t>
            </a:r>
            <a:r>
              <a:rPr lang="fr-FR" sz="1400" b="1" u="sng" dirty="0" smtClean="0">
                <a:solidFill>
                  <a:srgbClr val="003366"/>
                </a:solidFill>
              </a:rPr>
              <a:t>des ouvrages :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rgbClr val="003366"/>
                </a:solidFill>
              </a:rPr>
              <a:t>Barrage :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Type : BCR poids arqué 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Hauteur </a:t>
            </a:r>
            <a:r>
              <a:rPr lang="fr-FR" dirty="0">
                <a:solidFill>
                  <a:srgbClr val="003366"/>
                </a:solidFill>
              </a:rPr>
              <a:t>: </a:t>
            </a:r>
            <a:r>
              <a:rPr lang="fr-FR" dirty="0" smtClean="0">
                <a:solidFill>
                  <a:srgbClr val="003366"/>
                </a:solidFill>
              </a:rPr>
              <a:t>H =162 m sur fondation (100 m au dessus du lit de la rivière),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Longueur de couronnement : L=315 m,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Rayon de courbure : 240 m,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L/H = 2,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Volume de BCR : 1 480 000 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Volume de réservoir : 38 Mm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</a:p>
          <a:p>
            <a:pPr marL="0" indent="0">
              <a:buNone/>
              <a:defRPr/>
            </a:pPr>
            <a:endParaRPr lang="fr-FR" sz="1400" b="1" u="sng" dirty="0" smtClean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0387"/>
            <a:ext cx="4388215" cy="33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83831"/>
            <a:ext cx="3201129" cy="26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3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7913687" cy="5753595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69A71D"/>
                </a:solidFill>
              </a:rPr>
              <a:t>			</a:t>
            </a:r>
            <a:r>
              <a:rPr lang="fr-FR" b="1" u="sng" dirty="0" smtClean="0">
                <a:solidFill>
                  <a:srgbClr val="69A71D"/>
                </a:solidFill>
              </a:rPr>
              <a:t>CONTEXTE</a:t>
            </a:r>
          </a:p>
          <a:p>
            <a:pPr marL="285750" indent="-285750">
              <a:buFontTx/>
              <a:buChar char="-"/>
              <a:defRPr/>
            </a:pPr>
            <a:endParaRPr lang="fr-FR" sz="1400" b="1" u="sng" dirty="0" smtClean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r>
              <a:rPr lang="fr-FR" sz="1400" b="1" u="sng" dirty="0">
                <a:solidFill>
                  <a:srgbClr val="003366"/>
                </a:solidFill>
              </a:rPr>
              <a:t>Description </a:t>
            </a:r>
            <a:r>
              <a:rPr lang="fr-FR" sz="1400" b="1" u="sng" dirty="0" smtClean="0">
                <a:solidFill>
                  <a:srgbClr val="003366"/>
                </a:solidFill>
              </a:rPr>
              <a:t>des ouvrages :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 smtClean="0">
                <a:solidFill>
                  <a:srgbClr val="003366"/>
                </a:solidFill>
              </a:rPr>
              <a:t>Evacuateur </a:t>
            </a:r>
            <a:r>
              <a:rPr lang="fr-FR" dirty="0">
                <a:solidFill>
                  <a:srgbClr val="003366"/>
                </a:solidFill>
              </a:rPr>
              <a:t>:</a:t>
            </a:r>
          </a:p>
          <a:p>
            <a:pPr>
              <a:defRPr/>
            </a:pPr>
            <a:r>
              <a:rPr lang="fr-FR" dirty="0">
                <a:solidFill>
                  <a:srgbClr val="003366"/>
                </a:solidFill>
              </a:rPr>
              <a:t>Type : porté sur barrage, non vanné</a:t>
            </a:r>
            <a:r>
              <a:rPr lang="fr-FR" dirty="0" smtClean="0">
                <a:solidFill>
                  <a:srgbClr val="003366"/>
                </a:solidFill>
              </a:rPr>
              <a:t>, avec flip </a:t>
            </a:r>
            <a:r>
              <a:rPr lang="fr-FR" dirty="0" err="1" smtClean="0">
                <a:solidFill>
                  <a:srgbClr val="003366"/>
                </a:solidFill>
              </a:rPr>
              <a:t>bucket</a:t>
            </a:r>
            <a:endParaRPr lang="fr-FR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Crue de design : Q</a:t>
            </a:r>
            <a:r>
              <a:rPr lang="fr-FR" baseline="-25000" dirty="0" smtClean="0">
                <a:solidFill>
                  <a:srgbClr val="003366"/>
                </a:solidFill>
              </a:rPr>
              <a:t>10000</a:t>
            </a:r>
            <a:r>
              <a:rPr lang="fr-FR" dirty="0" smtClean="0">
                <a:solidFill>
                  <a:srgbClr val="003366"/>
                </a:solidFill>
              </a:rPr>
              <a:t> = 1300 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/s, Crue de sécurité : PMF : 3160 </a:t>
            </a:r>
            <a:r>
              <a:rPr lang="fr-FR" dirty="0">
                <a:solidFill>
                  <a:srgbClr val="003366"/>
                </a:solidFill>
              </a:rPr>
              <a:t>m</a:t>
            </a:r>
            <a:r>
              <a:rPr lang="fr-FR" baseline="30000" dirty="0">
                <a:solidFill>
                  <a:srgbClr val="003366"/>
                </a:solidFill>
              </a:rPr>
              <a:t>3</a:t>
            </a:r>
            <a:r>
              <a:rPr lang="fr-FR" dirty="0">
                <a:solidFill>
                  <a:srgbClr val="003366"/>
                </a:solidFill>
              </a:rPr>
              <a:t>/s</a:t>
            </a:r>
            <a:r>
              <a:rPr lang="fr-FR" dirty="0" smtClean="0">
                <a:solidFill>
                  <a:srgbClr val="003366"/>
                </a:solidFill>
              </a:rPr>
              <a:t> 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Largeur de seuil : 6 x 13.5 m = 81 m.</a:t>
            </a:r>
            <a:endParaRPr lang="fr-FR" dirty="0">
              <a:solidFill>
                <a:srgbClr val="003366"/>
              </a:solidFill>
            </a:endParaRPr>
          </a:p>
          <a:p>
            <a:pPr>
              <a:defRPr/>
            </a:pPr>
            <a:endParaRPr lang="fr-FR" dirty="0" smtClean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rgbClr val="003366"/>
                </a:solidFill>
              </a:rPr>
              <a:t>Vidange :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Demi fond, dans le corps du barrage (contrôle amont par radial </a:t>
            </a:r>
            <a:r>
              <a:rPr lang="fr-FR" dirty="0" err="1" smtClean="0">
                <a:solidFill>
                  <a:srgbClr val="003366"/>
                </a:solidFill>
              </a:rPr>
              <a:t>gate</a:t>
            </a:r>
            <a:r>
              <a:rPr lang="fr-FR" dirty="0" smtClean="0">
                <a:solidFill>
                  <a:srgbClr val="003366"/>
                </a:solidFill>
              </a:rPr>
              <a:t>, S=1.3x1.1m)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Capacité : 53 m</a:t>
            </a:r>
            <a:r>
              <a:rPr lang="fr-FR" baseline="30000" dirty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 sous la RN et 16m</a:t>
            </a:r>
            <a:r>
              <a:rPr lang="fr-FR" baseline="30000" dirty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 sous 8 m de charge 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3366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rgbClr val="003366"/>
                </a:solidFill>
              </a:rPr>
              <a:t>Prise d’eau :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Eau potable : 0.5 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/s, prise étagée à 4 niveaux (S=1.0 x 0.6 m),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Débit réservé : 0.5 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 (turbiné par une turbine Francis, P=370kW),</a:t>
            </a:r>
          </a:p>
          <a:p>
            <a:pPr>
              <a:defRPr/>
            </a:pPr>
            <a:r>
              <a:rPr lang="fr-FR" dirty="0" smtClean="0">
                <a:solidFill>
                  <a:srgbClr val="003366"/>
                </a:solidFill>
              </a:rPr>
              <a:t>Hydroélectrique : Prise demi-cylindrique de 12 m de haut et 27 m de large (section totale 320m²), </a:t>
            </a:r>
            <a:r>
              <a:rPr lang="fr-FR" dirty="0" err="1" smtClean="0">
                <a:solidFill>
                  <a:srgbClr val="003366"/>
                </a:solidFill>
              </a:rPr>
              <a:t>Qequip</a:t>
            </a:r>
            <a:r>
              <a:rPr lang="fr-FR" dirty="0" smtClean="0">
                <a:solidFill>
                  <a:srgbClr val="003366"/>
                </a:solidFill>
              </a:rPr>
              <a:t> = 32 m</a:t>
            </a:r>
            <a:r>
              <a:rPr lang="fr-FR" baseline="30000" dirty="0" smtClean="0">
                <a:solidFill>
                  <a:srgbClr val="003366"/>
                </a:solidFill>
              </a:rPr>
              <a:t>3</a:t>
            </a:r>
            <a:r>
              <a:rPr lang="fr-FR" dirty="0" smtClean="0">
                <a:solidFill>
                  <a:srgbClr val="003366"/>
                </a:solidFill>
              </a:rPr>
              <a:t>/s.</a:t>
            </a:r>
            <a:endParaRPr lang="fr-FR" dirty="0">
              <a:solidFill>
                <a:srgbClr val="003366"/>
              </a:solidFill>
            </a:endParaRPr>
          </a:p>
          <a:p>
            <a:pPr>
              <a:defRPr/>
            </a:pPr>
            <a:endParaRPr lang="fr-FR" dirty="0">
              <a:solidFill>
                <a:srgbClr val="003366"/>
              </a:solidFill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11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7913687" cy="517048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sz="1800" b="1" u="sng" dirty="0" smtClean="0">
                <a:solidFill>
                  <a:srgbClr val="69A71D"/>
                </a:solidFill>
              </a:rPr>
              <a:t>Méthodologie actuelle du dimensionnement au séisme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b="1" u="sng" dirty="0" smtClean="0">
              <a:solidFill>
                <a:srgbClr val="69A71D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>
                <a:solidFill>
                  <a:srgbClr val="003366"/>
                </a:solidFill>
              </a:rPr>
              <a:t/>
            </a:r>
            <a:br>
              <a:rPr lang="fr-FR" dirty="0">
                <a:solidFill>
                  <a:srgbClr val="003366"/>
                </a:solidFill>
              </a:rPr>
            </a:b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31098" y="1412776"/>
            <a:ext cx="48929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Séisme de période de retour 945ans : acceptation de déplacement irréversible </a:t>
            </a:r>
            <a:r>
              <a:rPr lang="fr-FR" sz="1600" b="1" u="sng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sans relâchement brusque de la retenue</a:t>
            </a: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.</a:t>
            </a:r>
            <a:endParaRPr lang="fr-FR" sz="1600" dirty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Vérification du </a:t>
            </a:r>
            <a:r>
              <a:rPr lang="fr-FR" sz="16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déplacement irréversible du barrage sur sa fondation en fin de </a:t>
            </a: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séisme par rapport à :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La </a:t>
            </a:r>
            <a:r>
              <a:rPr lang="fr-FR" sz="14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position du 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drainage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400" dirty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La capacité du drainage à évacuer les débits résultants de l’ouverture du contact par l’effet de 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dilatance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400" dirty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1026" name="Picture 2" descr="\begin{figure}\begin{small}\setlength{\unitlength}{1cm}&#10;\begin{picture}(6.5,5...&#10;...%&#10;}%&#10;\centerline{\raise 5.0cm\box\graph}&#10;}&#10;\end{picture}\end{small}&#10;\end{figure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804" y="4581128"/>
            <a:ext cx="260604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3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7913687" cy="517048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sz="1800" b="1" u="sng" dirty="0" smtClean="0">
                <a:solidFill>
                  <a:srgbClr val="69A71D"/>
                </a:solidFill>
              </a:rPr>
              <a:t>Méthodologie actuelle du dimensionnement au séisme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b="1" u="sng" dirty="0" smtClean="0">
              <a:solidFill>
                <a:srgbClr val="69A71D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>
                <a:solidFill>
                  <a:srgbClr val="003366"/>
                </a:solidFill>
              </a:rPr>
              <a:t/>
            </a:r>
            <a:br>
              <a:rPr lang="fr-FR" dirty="0">
                <a:solidFill>
                  <a:srgbClr val="003366"/>
                </a:solidFill>
              </a:rPr>
            </a:b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5157" y="1340768"/>
            <a:ext cx="48209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Estimation du déplacement irréversible :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Calcul de la </a:t>
            </a:r>
            <a:r>
              <a:rPr lang="fr-FR" sz="14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réponse dynamique du barrage 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supposé </a:t>
            </a:r>
            <a:r>
              <a:rPr lang="fr-FR" sz="14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élastique au 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séisme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400" dirty="0" smtClean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Mesure de l’accélération </a:t>
            </a:r>
            <a:r>
              <a:rPr lang="fr-FR" sz="14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du centre de gravité 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(</a:t>
            </a:r>
            <a:r>
              <a:rPr lang="fr-FR" sz="14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CdG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) du barrage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400" dirty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Détermination de l’accélération critique </a:t>
            </a:r>
            <a:r>
              <a:rPr lang="fr-FR" sz="14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a</a:t>
            </a:r>
            <a:r>
              <a:rPr lang="fr-FR" sz="1400" baseline="-250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crit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 (telle que FS = 1)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400" dirty="0" smtClean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Intégration 2 fois des accélérations du </a:t>
            </a:r>
            <a:r>
              <a:rPr lang="fr-FR" sz="14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CdG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 supérieures </a:t>
            </a:r>
            <a:r>
              <a:rPr lang="fr-FR" sz="14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a</a:t>
            </a:r>
            <a:r>
              <a:rPr lang="fr-FR" sz="1400" baseline="-250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crit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 (méthode de </a:t>
            </a:r>
            <a:r>
              <a:rPr lang="fr-FR" sz="1400" dirty="0" err="1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Newmark</a:t>
            </a:r>
            <a:r>
              <a:rPr lang="fr-FR" sz="14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400" dirty="0">
              <a:solidFill>
                <a:srgbClr val="003366"/>
              </a:solidFill>
              <a:latin typeface="Lucida Sans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3366"/>
                </a:solidFill>
                <a:latin typeface="Lucida Sans" pitchFamily="34" charset="0"/>
                <a:cs typeface="+mn-cs"/>
              </a:rPr>
              <a:t>Le </a:t>
            </a:r>
            <a:r>
              <a:rPr lang="fr-FR" sz="1600" dirty="0">
                <a:solidFill>
                  <a:srgbClr val="003366"/>
                </a:solidFill>
                <a:latin typeface="Lucida Sans" pitchFamily="34" charset="0"/>
                <a:cs typeface="+mn-cs"/>
              </a:rPr>
              <a:t>débit est déterminé d’après les travaux de Louis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894" y="2204864"/>
            <a:ext cx="3630483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/>
          <a:srcRect l="20322" t="17213" r="16834" b="6558"/>
          <a:stretch/>
        </p:blipFill>
        <p:spPr bwMode="auto">
          <a:xfrm>
            <a:off x="5409894" y="4725144"/>
            <a:ext cx="2585905" cy="1960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82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4820939" cy="5609579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b="1" u="sng" dirty="0" smtClean="0">
                <a:solidFill>
                  <a:srgbClr val="69A71D"/>
                </a:solidFill>
              </a:rPr>
              <a:t>Calculs dynamiques 2D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>
                <a:solidFill>
                  <a:srgbClr val="003366"/>
                </a:solidFill>
              </a:rPr>
              <a:t/>
            </a:r>
            <a:br>
              <a:rPr lang="fr-FR" dirty="0">
                <a:solidFill>
                  <a:srgbClr val="003366"/>
                </a:solidFill>
              </a:rPr>
            </a:br>
            <a:r>
              <a:rPr lang="fr-FR" dirty="0" smtClean="0">
                <a:solidFill>
                  <a:srgbClr val="003366"/>
                </a:solidFill>
              </a:rPr>
              <a:t>Le but de cette étude est de montrer l’importance de 2 facteurs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fr-FR" sz="1400" dirty="0" smtClean="0">
                <a:solidFill>
                  <a:srgbClr val="003366"/>
                </a:solidFill>
              </a:rPr>
              <a:t>l’utilisation de frontières radiatives</a:t>
            </a:r>
          </a:p>
          <a:p>
            <a:pPr>
              <a:defRPr/>
            </a:pPr>
            <a:r>
              <a:rPr lang="fr-FR" sz="1400" dirty="0" smtClean="0">
                <a:solidFill>
                  <a:srgbClr val="003366"/>
                </a:solidFill>
              </a:rPr>
              <a:t>la dissipation d’énergie dans le glissement au contact béton rocher</a:t>
            </a:r>
          </a:p>
          <a:p>
            <a:pPr>
              <a:defRPr/>
            </a:pPr>
            <a:endParaRPr lang="fr-FR" sz="1400" dirty="0" smtClean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r>
              <a:rPr lang="fr-FR" dirty="0" smtClean="0">
                <a:solidFill>
                  <a:srgbClr val="003366"/>
                </a:solidFill>
              </a:rPr>
              <a:t>Pour cela on a exhumé le logiciel EAGDSLIDE (1988) qui tient compte de ces deux phénomènes</a:t>
            </a:r>
          </a:p>
          <a:p>
            <a:pPr marL="0" indent="0">
              <a:buNone/>
              <a:defRPr/>
            </a:pPr>
            <a:endParaRPr lang="fr-FR" dirty="0" smtClean="0">
              <a:solidFill>
                <a:srgbClr val="003366"/>
              </a:solidFill>
            </a:endParaRPr>
          </a:p>
          <a:p>
            <a:pPr>
              <a:defRPr/>
            </a:pPr>
            <a:r>
              <a:rPr lang="fr-FR" sz="1400" dirty="0" smtClean="0">
                <a:solidFill>
                  <a:srgbClr val="003366"/>
                </a:solidFill>
              </a:rPr>
              <a:t>Veine des logiciels développés pour les calculs interactions sols structures </a:t>
            </a:r>
          </a:p>
          <a:p>
            <a:pPr>
              <a:defRPr/>
            </a:pPr>
            <a:r>
              <a:rPr lang="fr-FR" sz="1400" dirty="0" smtClean="0">
                <a:solidFill>
                  <a:srgbClr val="003366"/>
                </a:solidFill>
              </a:rPr>
              <a:t>Repose sur la résolution dans le domaine des fréquences par l’utilisation de la Transformée de Fourier rapide (FFT: </a:t>
            </a:r>
            <a:r>
              <a:rPr lang="fr-FR" sz="1400" dirty="0" err="1" smtClean="0">
                <a:solidFill>
                  <a:srgbClr val="003366"/>
                </a:solidFill>
              </a:rPr>
              <a:t>Fast</a:t>
            </a:r>
            <a:r>
              <a:rPr lang="fr-FR" sz="1400" dirty="0" smtClean="0">
                <a:solidFill>
                  <a:srgbClr val="003366"/>
                </a:solidFill>
              </a:rPr>
              <a:t> Fourier </a:t>
            </a:r>
            <a:r>
              <a:rPr lang="fr-FR" sz="1400" dirty="0" err="1" smtClean="0">
                <a:solidFill>
                  <a:srgbClr val="003366"/>
                </a:solidFill>
              </a:rPr>
              <a:t>Transform</a:t>
            </a:r>
            <a:r>
              <a:rPr lang="fr-FR" sz="1400" dirty="0" smtClean="0">
                <a:solidFill>
                  <a:srgbClr val="003366"/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r>
              <a:rPr lang="fr-FR" dirty="0" smtClean="0">
                <a:solidFill>
                  <a:srgbClr val="003366"/>
                </a:solidFill>
              </a:rPr>
              <a:t>Calculs pour 2 sections du barrage : la console de clé et une console de rive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endParaRPr lang="fr-FR" dirty="0" smtClean="0">
              <a:solidFill>
                <a:srgbClr val="003366"/>
              </a:solidFill>
            </a:endParaRPr>
          </a:p>
          <a:p>
            <a:pPr marL="342900" indent="-342900">
              <a:buFont typeface="Wingdings" pitchFamily="2" charset="2"/>
              <a:buAutoNum type="alphaLcParenR"/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5" name="Picture 9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392" y="2420888"/>
            <a:ext cx="3450431" cy="20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35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/>
        </p:nvSpPr>
        <p:spPr>
          <a:xfrm>
            <a:off x="615157" y="843757"/>
            <a:ext cx="5180979" cy="517048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fr-FR" b="1" u="sng" dirty="0" smtClean="0">
                <a:solidFill>
                  <a:srgbClr val="69A71D"/>
                </a:solidFill>
              </a:rPr>
              <a:t>Calcul dynamique 2D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fr-FR" b="1" u="sng" dirty="0" smtClean="0">
              <a:solidFill>
                <a:srgbClr val="69A71D"/>
              </a:solidFill>
            </a:endParaRPr>
          </a:p>
          <a:p>
            <a:r>
              <a:rPr lang="fr-FR" dirty="0" smtClean="0"/>
              <a:t>Résultats en termes d’énergie dissipée</a:t>
            </a:r>
          </a:p>
          <a:p>
            <a:endParaRPr lang="fr-FR" dirty="0"/>
          </a:p>
          <a:p>
            <a:pPr lvl="1"/>
            <a:r>
              <a:rPr lang="fr-FR" sz="1400" dirty="0" smtClean="0"/>
              <a:t>35% par les frontières radiatives</a:t>
            </a:r>
            <a:endParaRPr lang="fr-FR" sz="1400" dirty="0"/>
          </a:p>
          <a:p>
            <a:pPr lvl="1"/>
            <a:r>
              <a:rPr lang="fr-FR" sz="1400" dirty="0" smtClean="0"/>
              <a:t>15% par le glissement sur la base</a:t>
            </a:r>
            <a:endParaRPr lang="fr-FR" sz="1400" dirty="0"/>
          </a:p>
          <a:p>
            <a:endParaRPr lang="fr-FR" dirty="0"/>
          </a:p>
          <a:p>
            <a:r>
              <a:rPr lang="fr-FR" dirty="0"/>
              <a:t>En d’autre termes la non prise en compte de ces phénomènes conduit à une surestimation de </a:t>
            </a:r>
            <a:r>
              <a:rPr lang="fr-FR" dirty="0" smtClean="0"/>
              <a:t>l’énergie </a:t>
            </a:r>
            <a:r>
              <a:rPr lang="fr-FR" dirty="0"/>
              <a:t>à dissiper par amortissement interne. </a:t>
            </a:r>
          </a:p>
          <a:p>
            <a:endParaRPr lang="fr-FR" dirty="0"/>
          </a:p>
          <a:p>
            <a:r>
              <a:rPr lang="fr-FR" dirty="0"/>
              <a:t>Cela veut dire qu’un modèle élastique </a:t>
            </a:r>
            <a:r>
              <a:rPr lang="fr-FR" b="1" u="sng" dirty="0"/>
              <a:t>surestime </a:t>
            </a:r>
            <a:r>
              <a:rPr lang="fr-FR" b="1" u="sng" dirty="0" smtClean="0"/>
              <a:t>par </a:t>
            </a:r>
            <a:r>
              <a:rPr lang="fr-FR" b="1" u="sng" dirty="0"/>
              <a:t>un facteur </a:t>
            </a:r>
            <a:r>
              <a:rPr lang="fr-FR" b="1" u="sng" dirty="0" smtClean="0"/>
              <a:t>2</a:t>
            </a:r>
            <a:r>
              <a:rPr lang="fr-FR" dirty="0" smtClean="0"/>
              <a:t> les déplacements et les accélérations.</a:t>
            </a:r>
            <a:endParaRPr lang="fr-FR" dirty="0"/>
          </a:p>
          <a:p>
            <a:endParaRPr lang="fr-FR" dirty="0"/>
          </a:p>
          <a:p>
            <a:r>
              <a:rPr lang="fr-FR" dirty="0"/>
              <a:t>Le déplacement irréversible </a:t>
            </a:r>
            <a:r>
              <a:rPr lang="fr-FR" dirty="0" smtClean="0"/>
              <a:t>est </a:t>
            </a:r>
            <a:r>
              <a:rPr lang="fr-FR" dirty="0"/>
              <a:t>alors </a:t>
            </a:r>
            <a:r>
              <a:rPr lang="fr-FR" b="1" u="sng" dirty="0"/>
              <a:t>surestimé par un facteur bien </a:t>
            </a:r>
            <a:r>
              <a:rPr lang="fr-FR" b="1" u="sng" dirty="0" smtClean="0"/>
              <a:t>supérieur </a:t>
            </a:r>
            <a:r>
              <a:rPr lang="fr-FR" b="1" u="sng" dirty="0"/>
              <a:t>à 2 </a:t>
            </a:r>
            <a:r>
              <a:rPr lang="fr-FR" dirty="0"/>
              <a:t>en raison de l’effet de seuil lié à </a:t>
            </a:r>
            <a:r>
              <a:rPr lang="fr-FR" dirty="0" smtClean="0"/>
              <a:t>l’accélération </a:t>
            </a:r>
            <a:r>
              <a:rPr lang="fr-FR" dirty="0"/>
              <a:t>critique</a:t>
            </a:r>
            <a:r>
              <a:rPr lang="fr-FR" dirty="0" smtClean="0"/>
              <a:t>!!!</a:t>
            </a:r>
            <a:endParaRPr lang="fr-F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153" y="1146924"/>
            <a:ext cx="2990374" cy="18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153" y="3860935"/>
            <a:ext cx="2990374" cy="18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02139" y="5644912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coupe en rive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49240" y="2948578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coupe centrale</a:t>
            </a:r>
          </a:p>
        </p:txBody>
      </p:sp>
    </p:spTree>
    <p:extLst>
      <p:ext uri="{BB962C8B-B14F-4D97-AF65-F5344CB8AC3E}">
        <p14:creationId xmlns:p14="http://schemas.microsoft.com/office/powerpoint/2010/main" xmlns="" val="23428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elia_PPT_gabarit_template">
  <a:themeElements>
    <a:clrScheme name="Personnalisé 1">
      <a:dk1>
        <a:srgbClr val="00206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rps de text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olicyDirtyBag xmlns="microsoft.office.server.policy.changes">
  <Microsoft.Office.RecordsManagement.PolicyFeatures.PolicyAudit xmlns="" op="Change"/>
  <Microsoft.Office.RecordsManagement.PolicyFeatures.Expiration xmlns="" op="Delete"/>
</PolicyDirtyBag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>
      <p:Name>Audit</p:Name>
      <p:Description>Audit des actions des utilisateurs sur les documents et les éléments de liste dans le journal d'audit.</p:Description>
      <p:CustomData>
        <Audit>
          <Update/>
          <View/>
          <DeleteRestore/>
        </Audit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3DC56DB1628E4F982322A0915BFDAF" ma:contentTypeVersion="8" ma:contentTypeDescription="Crée un document." ma:contentTypeScope="" ma:versionID="d1a62ba6e69d7371967804778a36749c">
  <xsd:schema xmlns:xsd="http://www.w3.org/2001/XMLSchema" xmlns:p="http://schemas.microsoft.com/office/2006/metadata/properties" xmlns:ns1="http://schemas.microsoft.com/sharepoint/v3" xmlns:ns2="c7e73649-ab13-476c-860e-e722c72284b6" targetNamespace="http://schemas.microsoft.com/office/2006/metadata/properties" ma:root="true" ma:fieldsID="d00ca864d60036730342855daeac50c4" ns1:_="" ns2:_="">
    <xsd:import namespace="http://schemas.microsoft.com/sharepoint/v3"/>
    <xsd:import namespace="c7e73649-ab13-476c-860e-e722c72284b6"/>
    <xsd:element name="properties">
      <xsd:complexType>
        <xsd:sequence>
          <xsd:element name="documentManagement">
            <xsd:complexType>
              <xsd:all>
                <xsd:element ref="ns1:Expiration" minOccurs="0"/>
                <xsd:element ref="ns2:_dlc_Exemp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xpiration" ma:index="8" nillable="true" ma:displayName="Expiration" ma:description="Date sous la forme jj/mm/aaaa&#10;Après cette date le document sera automatiquement supprimé. La date maximum est aujourd'hui + 3 mois" ma:hidden="true" ma:internalName="Expiration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c7e73649-ab13-476c-860e-e722c72284b6" elementFormDefault="qualified">
    <xsd:import namespace="http://schemas.microsoft.com/office/2006/documentManagement/types"/>
    <xsd:element name="_dlc_Exempt" ma:index="9" nillable="true" ma:displayName="Exempt de la stratégie" ma:description="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 xmlns="http://schemas.microsoft.com/sharepoint/v3">28/02/2014</Expiration>
  </documentManagement>
</p:properties>
</file>

<file path=customXml/item6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1BAAC0C-4E59-4A53-A843-9D78535BE2B8}">
  <ds:schemaRefs>
    <ds:schemaRef ds:uri="microsoft.office.server.policy.changes"/>
    <ds:schemaRef ds:uri=""/>
  </ds:schemaRefs>
</ds:datastoreItem>
</file>

<file path=customXml/itemProps2.xml><?xml version="1.0" encoding="utf-8"?>
<ds:datastoreItem xmlns:ds="http://schemas.openxmlformats.org/officeDocument/2006/customXml" ds:itemID="{57D13C25-EC89-4D33-B2C2-4523E02A0E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77A3D-4507-43F7-8D0E-67BB33629815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114B62E2-059E-4141-9655-7AE8DD074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e73649-ab13-476c-860e-e722c72284b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3C4972C8-5407-4863-AC76-583CA4704B6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c7e73649-ab13-476c-860e-e722c72284b6"/>
    <ds:schemaRef ds:uri="http://schemas.openxmlformats.org/package/2006/metadata/core-properties"/>
  </ds:schemaRefs>
</ds:datastoreItem>
</file>

<file path=customXml/itemProps6.xml><?xml version="1.0" encoding="utf-8"?>
<ds:datastoreItem xmlns:ds="http://schemas.openxmlformats.org/officeDocument/2006/customXml" ds:itemID="{098C9247-64D1-4D9B-B2C9-AE526119F7F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Artelia_PPT_gabarit_template</Template>
  <TotalTime>2698</TotalTime>
  <Words>1078</Words>
  <Application>Microsoft Office PowerPoint</Application>
  <PresentationFormat>Affichage à l'écran (4:3)</PresentationFormat>
  <Paragraphs>240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Artelia_PPT_gabarit_template</vt:lpstr>
      <vt:lpstr>Diapositive 1</vt:lpstr>
      <vt:lpstr>BARRAGE DE JANNEH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Barrage de Janneh</vt:lpstr>
      <vt:lpstr>Diapositive 26</vt:lpstr>
    </vt:vector>
  </TitlesOfParts>
  <Company>Sogreah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iberic Lemoine</dc:creator>
  <cp:lastModifiedBy>f79147</cp:lastModifiedBy>
  <cp:revision>108</cp:revision>
  <cp:lastPrinted>2011-07-19T15:59:52Z</cp:lastPrinted>
  <dcterms:created xsi:type="dcterms:W3CDTF">2013-01-08T08:57:13Z</dcterms:created>
  <dcterms:modified xsi:type="dcterms:W3CDTF">2014-01-28T15:33:11Z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0x010100093DC56DB1628E4F982322A0915BFDAF</vt:lpwstr>
  </property>
</Properties>
</file>